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1" r:id="rId2"/>
    <p:sldId id="332" r:id="rId3"/>
    <p:sldId id="333" r:id="rId4"/>
    <p:sldId id="335" r:id="rId5"/>
    <p:sldId id="375" r:id="rId6"/>
    <p:sldId id="341" r:id="rId7"/>
    <p:sldId id="338" r:id="rId8"/>
    <p:sldId id="342" r:id="rId9"/>
    <p:sldId id="345" r:id="rId10"/>
    <p:sldId id="347" r:id="rId11"/>
    <p:sldId id="343" r:id="rId12"/>
    <p:sldId id="346" r:id="rId13"/>
    <p:sldId id="348" r:id="rId14"/>
    <p:sldId id="377" r:id="rId15"/>
    <p:sldId id="410" r:id="rId16"/>
    <p:sldId id="409" r:id="rId17"/>
    <p:sldId id="408" r:id="rId18"/>
    <p:sldId id="412" r:id="rId19"/>
    <p:sldId id="411" r:id="rId20"/>
    <p:sldId id="352" r:id="rId21"/>
    <p:sldId id="349" r:id="rId22"/>
    <p:sldId id="372" r:id="rId23"/>
    <p:sldId id="363" r:id="rId24"/>
    <p:sldId id="361" r:id="rId25"/>
    <p:sldId id="368" r:id="rId26"/>
    <p:sldId id="405" r:id="rId27"/>
    <p:sldId id="351" r:id="rId28"/>
    <p:sldId id="258" r:id="rId29"/>
    <p:sldId id="371" r:id="rId30"/>
    <p:sldId id="415" r:id="rId31"/>
    <p:sldId id="416" r:id="rId32"/>
    <p:sldId id="385" r:id="rId33"/>
    <p:sldId id="386" r:id="rId34"/>
    <p:sldId id="384" r:id="rId35"/>
    <p:sldId id="387" r:id="rId36"/>
    <p:sldId id="383" r:id="rId37"/>
    <p:sldId id="389" r:id="rId38"/>
    <p:sldId id="417" r:id="rId39"/>
    <p:sldId id="41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0EE97-AEBC-4325-9B4F-334AA84CF60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9DBCD-0E76-4B27-AB4C-F86A5DA8D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3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1A14A2-97B8-488C-8ED3-16CBB14BC78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061566-D468-460D-BB8A-4B82FDDB360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861F4E-65F7-4188-AF4A-9B52EA9AFE0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CAC949-E22D-46E3-8F3C-BDC354553DA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5DF312-9AED-41F6-A170-5F24657704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5223F1F-FDF9-4932-88D0-3DA40D5BCC1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91828E-6511-4B2E-9C0A-5BF840EC725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0CE99E-89BE-44B3-802E-B78C28CD1E1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1A14A2-97B8-488C-8ED3-16CBB14BC78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Events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6AAC87-AF7E-4C72-8C2E-4A2B2B7BD93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8ECAE6-63DC-4E4A-80CF-135B7130E45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Events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1A14A2-97B8-488C-8ED3-16CBB14BC78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16C133-D8F5-41F1-AA6D-DF6CA432310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16C133-D8F5-41F1-AA6D-DF6CA432310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CE82F53-79D8-4C4D-98FC-25129432EE9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A9FBCE-ADD3-4479-BF49-22C8DE70C4E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DFC3A-070F-47AE-9593-F65930F60DE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B2E65A-272B-4020-A9C2-250669E20F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77EBE5-DA72-44F4-BBD9-2A11B3664D1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11E2-2230-45F8-AA28-5F9D0ED15E6C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3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EF7C-12E0-477A-8C2C-A64E2856E1EE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9BA0-7B3B-41C2-8093-6AFA2803E52E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5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rgbClr val="33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90550" y="1371600"/>
            <a:ext cx="8001000" cy="0"/>
          </a:xfrm>
          <a:prstGeom prst="line">
            <a:avLst/>
          </a:prstGeom>
          <a:ln w="19050">
            <a:solidFill>
              <a:srgbClr val="33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0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B36C-97DD-4ED2-98DE-DC3F805C8B88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3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7033-9B4B-4530-8470-14EEE10C2D14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5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7130-FF39-47FC-996F-3347C8036CE5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9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CA99-52D3-4A04-B569-763DD9D723E4}" type="datetime1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9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3B6C-0489-4C2F-A731-A75C1F004A04}" type="datetime1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F68C-828D-4E3B-A782-B1A4A4074E1B}" type="datetime1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4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69B3-F265-462A-ACF9-A3D32BCCBD2D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3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C335-0CA8-4783-9CA3-FA8B4EF282FB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2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A46B2-44F6-4013-8917-CA07B0346CAC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A723-597F-401F-8806-489D5EA6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rc.com/comm/PC/System%20Analysis%20and%20Modeling%20Subcommittee%20SAMS%20201/Workshop%20Presentations%20Fault-Induced%20Delayed%20Voltage%20Recovery%20(FIDVR)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rts.lbl.gov/project/fidvr-meetings-and-workshop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905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Development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Implementation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Composite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Load Model in WECC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362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2015 CIGRE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Grid Of The Future Conference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Presented by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Dmitry </a:t>
            </a:r>
            <a:r>
              <a:rPr lang="en-US" sz="2800" dirty="0" err="1" smtClean="0">
                <a:solidFill>
                  <a:schemeClr val="tx1"/>
                </a:solidFill>
              </a:rPr>
              <a:t>Kosterev</a:t>
            </a:r>
            <a:r>
              <a:rPr lang="en-US" sz="2800" dirty="0" smtClean="0">
                <a:solidFill>
                  <a:schemeClr val="tx1"/>
                </a:solidFill>
              </a:rPr>
              <a:t>, BPA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77B7D-CF46-4028-A141-8E97AD522478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Composite Load Model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rgbClr val="0070C0"/>
                </a:solidFill>
                <a:latin typeface="+mn-lt"/>
                <a:cs typeface="Arial" charset="0"/>
              </a:rPr>
              <a:t>Composite Load Model Structure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2057400" y="2667000"/>
            <a:ext cx="0" cy="15986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6324600" y="1752600"/>
            <a:ext cx="0" cy="457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124200" y="3276600"/>
            <a:ext cx="3238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657600" y="29718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667000" y="32766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2667000" y="3429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667000" y="29718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2667000" y="31242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2971800" y="32766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971800" y="3429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2971800" y="29718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971800" y="31242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2081213" y="3276600"/>
            <a:ext cx="585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653213" y="5181600"/>
            <a:ext cx="14478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Electronic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6324600" y="5410200"/>
            <a:ext cx="328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3276600" y="3733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3276600" y="3733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3276600" y="4114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3124200" y="4495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3048000" y="4114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Arc 23"/>
          <p:cNvSpPr>
            <a:spLocks/>
          </p:cNvSpPr>
          <p:nvPr/>
        </p:nvSpPr>
        <p:spPr bwMode="auto">
          <a:xfrm flipV="1">
            <a:off x="3048000" y="3124200"/>
            <a:ext cx="457200" cy="914400"/>
          </a:xfrm>
          <a:custGeom>
            <a:avLst/>
            <a:gdLst>
              <a:gd name="T0" fmla="*/ 0 w 14997"/>
              <a:gd name="T1" fmla="*/ 2147483647 h 21600"/>
              <a:gd name="T2" fmla="*/ 2147483647 w 14997"/>
              <a:gd name="T3" fmla="*/ 2147483647 h 21600"/>
              <a:gd name="T4" fmla="*/ 2147483647 w 1499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97" h="21600" fill="none" extrusionOk="0">
                <a:moveTo>
                  <a:pt x="-1" y="1217"/>
                </a:moveTo>
                <a:cubicBezTo>
                  <a:pt x="2297" y="411"/>
                  <a:pt x="4715" y="-1"/>
                  <a:pt x="7150" y="0"/>
                </a:cubicBezTo>
                <a:cubicBezTo>
                  <a:pt x="9834" y="0"/>
                  <a:pt x="12495" y="500"/>
                  <a:pt x="14997" y="1475"/>
                </a:cubicBezTo>
              </a:path>
              <a:path w="14997" h="21600" stroke="0" extrusionOk="0">
                <a:moveTo>
                  <a:pt x="-1" y="1217"/>
                </a:moveTo>
                <a:cubicBezTo>
                  <a:pt x="2297" y="411"/>
                  <a:pt x="4715" y="-1"/>
                  <a:pt x="7150" y="0"/>
                </a:cubicBezTo>
                <a:cubicBezTo>
                  <a:pt x="9834" y="0"/>
                  <a:pt x="12495" y="500"/>
                  <a:pt x="14997" y="1475"/>
                </a:cubicBezTo>
                <a:lnTo>
                  <a:pt x="7150" y="21600"/>
                </a:lnTo>
                <a:lnTo>
                  <a:pt x="-1" y="121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5867400" y="3276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5867400" y="3657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5715000" y="4038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5638800" y="3657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Arc 28"/>
          <p:cNvSpPr>
            <a:spLocks/>
          </p:cNvSpPr>
          <p:nvPr/>
        </p:nvSpPr>
        <p:spPr bwMode="auto">
          <a:xfrm flipV="1">
            <a:off x="5638800" y="2667000"/>
            <a:ext cx="457200" cy="914400"/>
          </a:xfrm>
          <a:custGeom>
            <a:avLst/>
            <a:gdLst>
              <a:gd name="T0" fmla="*/ 0 w 14997"/>
              <a:gd name="T1" fmla="*/ 2147483647 h 21600"/>
              <a:gd name="T2" fmla="*/ 2147483647 w 14997"/>
              <a:gd name="T3" fmla="*/ 2147483647 h 21600"/>
              <a:gd name="T4" fmla="*/ 2147483647 w 1499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97" h="21600" fill="none" extrusionOk="0">
                <a:moveTo>
                  <a:pt x="-1" y="1217"/>
                </a:moveTo>
                <a:cubicBezTo>
                  <a:pt x="2297" y="411"/>
                  <a:pt x="4715" y="-1"/>
                  <a:pt x="7150" y="0"/>
                </a:cubicBezTo>
                <a:cubicBezTo>
                  <a:pt x="9834" y="0"/>
                  <a:pt x="12495" y="500"/>
                  <a:pt x="14997" y="1475"/>
                </a:cubicBezTo>
              </a:path>
              <a:path w="14997" h="21600" stroke="0" extrusionOk="0">
                <a:moveTo>
                  <a:pt x="-1" y="1217"/>
                </a:moveTo>
                <a:cubicBezTo>
                  <a:pt x="2297" y="411"/>
                  <a:pt x="4715" y="-1"/>
                  <a:pt x="7150" y="0"/>
                </a:cubicBezTo>
                <a:cubicBezTo>
                  <a:pt x="9834" y="0"/>
                  <a:pt x="12495" y="500"/>
                  <a:pt x="14997" y="1475"/>
                </a:cubicBezTo>
                <a:lnTo>
                  <a:pt x="7150" y="21600"/>
                </a:lnTo>
                <a:lnTo>
                  <a:pt x="-1" y="121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 flipV="1">
            <a:off x="6324600" y="2209800"/>
            <a:ext cx="342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6667500" y="1930400"/>
            <a:ext cx="582613" cy="5842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000"/>
              <a:t>M</a:t>
            </a:r>
          </a:p>
        </p:txBody>
      </p:sp>
      <p:sp>
        <p:nvSpPr>
          <p:cNvPr id="20511" name="Line 32"/>
          <p:cNvSpPr>
            <a:spLocks noChangeShapeType="1"/>
          </p:cNvSpPr>
          <p:nvPr/>
        </p:nvSpPr>
        <p:spPr bwMode="auto">
          <a:xfrm flipV="1">
            <a:off x="6348413" y="2870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Oval 33"/>
          <p:cNvSpPr>
            <a:spLocks noChangeArrowheads="1"/>
          </p:cNvSpPr>
          <p:nvPr/>
        </p:nvSpPr>
        <p:spPr bwMode="auto">
          <a:xfrm>
            <a:off x="6653213" y="2590800"/>
            <a:ext cx="582612" cy="5842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000"/>
              <a:t>M</a:t>
            </a:r>
          </a:p>
        </p:txBody>
      </p:sp>
      <p:sp>
        <p:nvSpPr>
          <p:cNvPr id="20513" name="Line 34"/>
          <p:cNvSpPr>
            <a:spLocks noChangeShapeType="1"/>
          </p:cNvSpPr>
          <p:nvPr/>
        </p:nvSpPr>
        <p:spPr bwMode="auto">
          <a:xfrm flipV="1">
            <a:off x="6348413" y="3556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4" name="Oval 35"/>
          <p:cNvSpPr>
            <a:spLocks noChangeArrowheads="1"/>
          </p:cNvSpPr>
          <p:nvPr/>
        </p:nvSpPr>
        <p:spPr bwMode="auto">
          <a:xfrm>
            <a:off x="6653213" y="3276600"/>
            <a:ext cx="582612" cy="5842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000"/>
              <a:t>M</a:t>
            </a:r>
          </a:p>
        </p:txBody>
      </p:sp>
      <p:sp>
        <p:nvSpPr>
          <p:cNvPr id="20515" name="Text Box 36"/>
          <p:cNvSpPr txBox="1">
            <a:spLocks noChangeArrowheads="1"/>
          </p:cNvSpPr>
          <p:nvPr/>
        </p:nvSpPr>
        <p:spPr bwMode="auto">
          <a:xfrm>
            <a:off x="990600" y="2971800"/>
            <a:ext cx="9159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69-kV</a:t>
            </a:r>
          </a:p>
          <a:p>
            <a:pPr eaLnBrk="1" hangingPunct="1"/>
            <a:r>
              <a:rPr lang="en-US"/>
              <a:t>115-kV</a:t>
            </a:r>
          </a:p>
          <a:p>
            <a:pPr eaLnBrk="1" hangingPunct="1"/>
            <a:r>
              <a:rPr lang="en-US"/>
              <a:t>138-kV</a:t>
            </a:r>
          </a:p>
        </p:txBody>
      </p:sp>
      <p:sp>
        <p:nvSpPr>
          <p:cNvPr id="20516" name="Line 37"/>
          <p:cNvSpPr>
            <a:spLocks noChangeShapeType="1"/>
          </p:cNvSpPr>
          <p:nvPr/>
        </p:nvSpPr>
        <p:spPr bwMode="auto">
          <a:xfrm>
            <a:off x="4114800" y="3276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7" name="Line 38"/>
          <p:cNvSpPr>
            <a:spLocks noChangeShapeType="1"/>
          </p:cNvSpPr>
          <p:nvPr/>
        </p:nvSpPr>
        <p:spPr bwMode="auto">
          <a:xfrm>
            <a:off x="4114800" y="3657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8" name="Line 39"/>
          <p:cNvSpPr>
            <a:spLocks noChangeShapeType="1"/>
          </p:cNvSpPr>
          <p:nvPr/>
        </p:nvSpPr>
        <p:spPr bwMode="auto">
          <a:xfrm>
            <a:off x="3962400" y="4038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9" name="Line 40"/>
          <p:cNvSpPr>
            <a:spLocks noChangeShapeType="1"/>
          </p:cNvSpPr>
          <p:nvPr/>
        </p:nvSpPr>
        <p:spPr bwMode="auto">
          <a:xfrm>
            <a:off x="3886200" y="3657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0" name="Arc 41"/>
          <p:cNvSpPr>
            <a:spLocks/>
          </p:cNvSpPr>
          <p:nvPr/>
        </p:nvSpPr>
        <p:spPr bwMode="auto">
          <a:xfrm flipV="1">
            <a:off x="3886200" y="2667000"/>
            <a:ext cx="457200" cy="914400"/>
          </a:xfrm>
          <a:custGeom>
            <a:avLst/>
            <a:gdLst>
              <a:gd name="T0" fmla="*/ 0 w 14997"/>
              <a:gd name="T1" fmla="*/ 2147483647 h 21600"/>
              <a:gd name="T2" fmla="*/ 2147483647 w 14997"/>
              <a:gd name="T3" fmla="*/ 2147483647 h 21600"/>
              <a:gd name="T4" fmla="*/ 2147483647 w 1499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97" h="21600" fill="none" extrusionOk="0">
                <a:moveTo>
                  <a:pt x="-1" y="1217"/>
                </a:moveTo>
                <a:cubicBezTo>
                  <a:pt x="2297" y="411"/>
                  <a:pt x="4715" y="-1"/>
                  <a:pt x="7150" y="0"/>
                </a:cubicBezTo>
                <a:cubicBezTo>
                  <a:pt x="9834" y="0"/>
                  <a:pt x="12495" y="500"/>
                  <a:pt x="14997" y="1475"/>
                </a:cubicBezTo>
              </a:path>
              <a:path w="14997" h="21600" stroke="0" extrusionOk="0">
                <a:moveTo>
                  <a:pt x="-1" y="1217"/>
                </a:moveTo>
                <a:cubicBezTo>
                  <a:pt x="2297" y="411"/>
                  <a:pt x="4715" y="-1"/>
                  <a:pt x="7150" y="0"/>
                </a:cubicBezTo>
                <a:cubicBezTo>
                  <a:pt x="9834" y="0"/>
                  <a:pt x="12495" y="500"/>
                  <a:pt x="14997" y="1475"/>
                </a:cubicBezTo>
                <a:lnTo>
                  <a:pt x="7150" y="21600"/>
                </a:lnTo>
                <a:lnTo>
                  <a:pt x="-1" y="121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Rectangle 42"/>
          <p:cNvSpPr>
            <a:spLocks noChangeArrowheads="1"/>
          </p:cNvSpPr>
          <p:nvPr/>
        </p:nvSpPr>
        <p:spPr bwMode="auto">
          <a:xfrm>
            <a:off x="6615113" y="5867400"/>
            <a:ext cx="14478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Static</a:t>
            </a:r>
          </a:p>
        </p:txBody>
      </p:sp>
      <p:sp>
        <p:nvSpPr>
          <p:cNvPr id="20522" name="Line 43"/>
          <p:cNvSpPr>
            <a:spLocks noChangeShapeType="1"/>
          </p:cNvSpPr>
          <p:nvPr/>
        </p:nvSpPr>
        <p:spPr bwMode="auto">
          <a:xfrm>
            <a:off x="6324600" y="6096000"/>
            <a:ext cx="290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3" name="Line 51"/>
          <p:cNvSpPr>
            <a:spLocks noChangeShapeType="1"/>
          </p:cNvSpPr>
          <p:nvPr/>
        </p:nvSpPr>
        <p:spPr bwMode="auto">
          <a:xfrm flipV="1">
            <a:off x="6324600" y="4495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52"/>
          <p:cNvSpPr>
            <a:spLocks noChangeArrowheads="1"/>
          </p:cNvSpPr>
          <p:nvPr/>
        </p:nvSpPr>
        <p:spPr bwMode="auto">
          <a:xfrm>
            <a:off x="6629400" y="4038600"/>
            <a:ext cx="952500" cy="9144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dirty="0">
              <a:latin typeface="Arial Narrow" pitchFamily="34" charset="0"/>
            </a:endParaRPr>
          </a:p>
        </p:txBody>
      </p:sp>
      <p:sp>
        <p:nvSpPr>
          <p:cNvPr id="20525" name="Line 53"/>
          <p:cNvSpPr>
            <a:spLocks noChangeShapeType="1"/>
          </p:cNvSpPr>
          <p:nvPr/>
        </p:nvSpPr>
        <p:spPr bwMode="auto">
          <a:xfrm flipV="1">
            <a:off x="2438400" y="2971800"/>
            <a:ext cx="9144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6" name="Rectangle 1"/>
          <p:cNvSpPr>
            <a:spLocks noChangeArrowheads="1"/>
          </p:cNvSpPr>
          <p:nvPr/>
        </p:nvSpPr>
        <p:spPr bwMode="auto">
          <a:xfrm>
            <a:off x="6804025" y="4265613"/>
            <a:ext cx="53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 Narrow" pitchFamily="34" charset="0"/>
              </a:rPr>
              <a:t>AC</a:t>
            </a:r>
          </a:p>
        </p:txBody>
      </p:sp>
      <p:sp>
        <p:nvSpPr>
          <p:cNvPr id="20527" name="Text Box 36"/>
          <p:cNvSpPr txBox="1">
            <a:spLocks noChangeArrowheads="1"/>
          </p:cNvSpPr>
          <p:nvPr/>
        </p:nvSpPr>
        <p:spPr bwMode="auto">
          <a:xfrm>
            <a:off x="3167063" y="2325688"/>
            <a:ext cx="9794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12.5-kV</a:t>
            </a:r>
          </a:p>
          <a:p>
            <a:pPr eaLnBrk="1" hangingPunct="1"/>
            <a:r>
              <a:rPr lang="en-US"/>
              <a:t>13.8-kV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800" y="3175000"/>
            <a:ext cx="914400" cy="17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9" name="Rectangle 46"/>
          <p:cNvSpPr>
            <a:spLocks noChangeArrowheads="1"/>
          </p:cNvSpPr>
          <p:nvPr/>
        </p:nvSpPr>
        <p:spPr bwMode="auto">
          <a:xfrm>
            <a:off x="838200" y="4724400"/>
            <a:ext cx="10668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UVLS</a:t>
            </a:r>
          </a:p>
        </p:txBody>
      </p:sp>
      <p:sp>
        <p:nvSpPr>
          <p:cNvPr id="20530" name="Rectangle 47"/>
          <p:cNvSpPr>
            <a:spLocks noChangeArrowheads="1"/>
          </p:cNvSpPr>
          <p:nvPr/>
        </p:nvSpPr>
        <p:spPr bwMode="auto">
          <a:xfrm>
            <a:off x="838200" y="5257800"/>
            <a:ext cx="10668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UFLS</a:t>
            </a:r>
          </a:p>
        </p:txBody>
      </p:sp>
      <p:sp>
        <p:nvSpPr>
          <p:cNvPr id="20531" name="Line 48"/>
          <p:cNvSpPr>
            <a:spLocks noChangeShapeType="1"/>
          </p:cNvSpPr>
          <p:nvPr/>
        </p:nvSpPr>
        <p:spPr bwMode="auto">
          <a:xfrm flipV="1">
            <a:off x="1295400" y="4038600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2" name="Oval 49"/>
          <p:cNvSpPr>
            <a:spLocks noChangeArrowheads="1"/>
          </p:cNvSpPr>
          <p:nvPr/>
        </p:nvSpPr>
        <p:spPr bwMode="auto">
          <a:xfrm rot="10800000" flipV="1">
            <a:off x="1828800" y="3962400"/>
            <a:ext cx="4572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TextBox 1"/>
          <p:cNvSpPr txBox="1">
            <a:spLocks noChangeArrowheads="1"/>
          </p:cNvSpPr>
          <p:nvPr/>
        </p:nvSpPr>
        <p:spPr bwMode="auto">
          <a:xfrm>
            <a:off x="2825750" y="5410200"/>
            <a:ext cx="23551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GE PSLF</a:t>
            </a:r>
          </a:p>
          <a:p>
            <a:pPr eaLnBrk="1" hangingPunct="1"/>
            <a:r>
              <a:rPr lang="en-US" dirty="0"/>
              <a:t>Siemens PTI PSS®E</a:t>
            </a:r>
          </a:p>
          <a:p>
            <a:pPr eaLnBrk="1" hangingPunct="1"/>
            <a:r>
              <a:rPr lang="en-US" dirty="0"/>
              <a:t>Power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“Performance Model” for Air-Conditioners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1371600"/>
            <a:ext cx="51435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371600"/>
            <a:ext cx="51435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342900" y="5103674"/>
            <a:ext cx="8534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Motors stall when voltage drops below </a:t>
            </a:r>
            <a:r>
              <a:rPr lang="en-US" dirty="0" err="1"/>
              <a:t>Vstall</a:t>
            </a:r>
            <a:r>
              <a:rPr lang="en-US" dirty="0"/>
              <a:t> for duration </a:t>
            </a:r>
            <a:r>
              <a:rPr lang="en-US" dirty="0" err="1"/>
              <a:t>Tstall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fraction </a:t>
            </a:r>
            <a:r>
              <a:rPr lang="en-US" dirty="0" err="1"/>
              <a:t>Frst</a:t>
            </a:r>
            <a:r>
              <a:rPr lang="en-US" dirty="0"/>
              <a:t> of the aggregated motor can restart when the voltage exceeds </a:t>
            </a:r>
            <a:r>
              <a:rPr lang="en-US" dirty="0" err="1"/>
              <a:t>Vrst</a:t>
            </a:r>
            <a:r>
              <a:rPr lang="en-US" dirty="0"/>
              <a:t> for duration </a:t>
            </a:r>
            <a:r>
              <a:rPr lang="en-US" dirty="0" err="1" smtClean="0"/>
              <a:t>Trst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Motor thermal protection is modeled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77724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70C0"/>
                </a:solidFill>
                <a:cs typeface="Arial" charset="0"/>
              </a:rPr>
              <a:t>Load Model Data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295400" y="28194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5181600" y="1905000"/>
            <a:ext cx="0" cy="457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2362200" y="3429000"/>
            <a:ext cx="2857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895600" y="28194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905000" y="3429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1905000" y="35814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905000" y="31242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1905000" y="32766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2209800" y="3429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2209800" y="35814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2209800" y="31242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2209800" y="32766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319213" y="3429000"/>
            <a:ext cx="585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510213" y="5334000"/>
            <a:ext cx="14478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Electronic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5181600" y="5562600"/>
            <a:ext cx="328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514600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2514600" y="3886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251460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2362200" y="4648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2286000" y="4267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Arc 23"/>
          <p:cNvSpPr>
            <a:spLocks/>
          </p:cNvSpPr>
          <p:nvPr/>
        </p:nvSpPr>
        <p:spPr bwMode="auto">
          <a:xfrm flipV="1">
            <a:off x="2286000" y="3276600"/>
            <a:ext cx="457200" cy="914400"/>
          </a:xfrm>
          <a:custGeom>
            <a:avLst/>
            <a:gdLst>
              <a:gd name="T0" fmla="*/ 0 w 14997"/>
              <a:gd name="T1" fmla="*/ 2147483647 h 21600"/>
              <a:gd name="T2" fmla="*/ 2147483647 w 14997"/>
              <a:gd name="T3" fmla="*/ 2147483647 h 21600"/>
              <a:gd name="T4" fmla="*/ 2147483647 w 1499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97" h="21600" fill="none" extrusionOk="0">
                <a:moveTo>
                  <a:pt x="-1" y="1217"/>
                </a:moveTo>
                <a:cubicBezTo>
                  <a:pt x="2297" y="411"/>
                  <a:pt x="4715" y="-1"/>
                  <a:pt x="7150" y="0"/>
                </a:cubicBezTo>
                <a:cubicBezTo>
                  <a:pt x="9834" y="0"/>
                  <a:pt x="12495" y="500"/>
                  <a:pt x="14997" y="1475"/>
                </a:cubicBezTo>
              </a:path>
              <a:path w="14997" h="21600" stroke="0" extrusionOk="0">
                <a:moveTo>
                  <a:pt x="-1" y="1217"/>
                </a:moveTo>
                <a:cubicBezTo>
                  <a:pt x="2297" y="411"/>
                  <a:pt x="4715" y="-1"/>
                  <a:pt x="7150" y="0"/>
                </a:cubicBezTo>
                <a:cubicBezTo>
                  <a:pt x="9834" y="0"/>
                  <a:pt x="12495" y="500"/>
                  <a:pt x="14997" y="1475"/>
                </a:cubicBezTo>
                <a:lnTo>
                  <a:pt x="7150" y="21600"/>
                </a:lnTo>
                <a:lnTo>
                  <a:pt x="-1" y="121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47244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4724400" y="3810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4572000" y="4191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495800" y="3810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Arc 28"/>
          <p:cNvSpPr>
            <a:spLocks/>
          </p:cNvSpPr>
          <p:nvPr/>
        </p:nvSpPr>
        <p:spPr bwMode="auto">
          <a:xfrm flipV="1">
            <a:off x="4495800" y="2819400"/>
            <a:ext cx="457200" cy="914400"/>
          </a:xfrm>
          <a:custGeom>
            <a:avLst/>
            <a:gdLst>
              <a:gd name="T0" fmla="*/ 0 w 14997"/>
              <a:gd name="T1" fmla="*/ 2147483647 h 21600"/>
              <a:gd name="T2" fmla="*/ 2147483647 w 14997"/>
              <a:gd name="T3" fmla="*/ 2147483647 h 21600"/>
              <a:gd name="T4" fmla="*/ 2147483647 w 1499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97" h="21600" fill="none" extrusionOk="0">
                <a:moveTo>
                  <a:pt x="-1" y="1217"/>
                </a:moveTo>
                <a:cubicBezTo>
                  <a:pt x="2297" y="411"/>
                  <a:pt x="4715" y="-1"/>
                  <a:pt x="7150" y="0"/>
                </a:cubicBezTo>
                <a:cubicBezTo>
                  <a:pt x="9834" y="0"/>
                  <a:pt x="12495" y="500"/>
                  <a:pt x="14997" y="1475"/>
                </a:cubicBezTo>
              </a:path>
              <a:path w="14997" h="21600" stroke="0" extrusionOk="0">
                <a:moveTo>
                  <a:pt x="-1" y="1217"/>
                </a:moveTo>
                <a:cubicBezTo>
                  <a:pt x="2297" y="411"/>
                  <a:pt x="4715" y="-1"/>
                  <a:pt x="7150" y="0"/>
                </a:cubicBezTo>
                <a:cubicBezTo>
                  <a:pt x="9834" y="0"/>
                  <a:pt x="12495" y="500"/>
                  <a:pt x="14997" y="1475"/>
                </a:cubicBezTo>
                <a:lnTo>
                  <a:pt x="7150" y="21600"/>
                </a:lnTo>
                <a:lnTo>
                  <a:pt x="-1" y="121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V="1">
            <a:off x="5181600" y="2362200"/>
            <a:ext cx="342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5524500" y="2082800"/>
            <a:ext cx="582613" cy="5842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000"/>
              <a:t>M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467600" y="3656013"/>
            <a:ext cx="17524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3300"/>
                </a:solidFill>
              </a:rPr>
              <a:t>Load Model</a:t>
            </a:r>
          </a:p>
          <a:p>
            <a:pPr eaLnBrk="1" hangingPunct="1"/>
            <a:r>
              <a:rPr lang="en-US" sz="2000" b="1" dirty="0">
                <a:solidFill>
                  <a:srgbClr val="003300"/>
                </a:solidFill>
              </a:rPr>
              <a:t>Composition</a:t>
            </a:r>
          </a:p>
          <a:p>
            <a:pPr eaLnBrk="1" hangingPunct="1"/>
            <a:r>
              <a:rPr lang="en-US" sz="2000" b="1" dirty="0">
                <a:solidFill>
                  <a:srgbClr val="003300"/>
                </a:solidFill>
              </a:rPr>
              <a:t>Data</a:t>
            </a: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V="1">
            <a:off x="5205413" y="3022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5510213" y="2743200"/>
            <a:ext cx="582612" cy="5842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000"/>
              <a:t>M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5205413" y="3708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5510213" y="3429000"/>
            <a:ext cx="582612" cy="5842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000"/>
              <a:t>M</a:t>
            </a:r>
          </a:p>
        </p:txBody>
      </p:sp>
      <p:sp>
        <p:nvSpPr>
          <p:cNvPr id="21540" name="Line 37"/>
          <p:cNvSpPr>
            <a:spLocks noChangeShapeType="1"/>
          </p:cNvSpPr>
          <p:nvPr/>
        </p:nvSpPr>
        <p:spPr bwMode="auto">
          <a:xfrm>
            <a:off x="33528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Line 38"/>
          <p:cNvSpPr>
            <a:spLocks noChangeShapeType="1"/>
          </p:cNvSpPr>
          <p:nvPr/>
        </p:nvSpPr>
        <p:spPr bwMode="auto">
          <a:xfrm>
            <a:off x="3352800" y="3810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2" name="Line 39"/>
          <p:cNvSpPr>
            <a:spLocks noChangeShapeType="1"/>
          </p:cNvSpPr>
          <p:nvPr/>
        </p:nvSpPr>
        <p:spPr bwMode="auto">
          <a:xfrm>
            <a:off x="3200400" y="4191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3" name="Line 40"/>
          <p:cNvSpPr>
            <a:spLocks noChangeShapeType="1"/>
          </p:cNvSpPr>
          <p:nvPr/>
        </p:nvSpPr>
        <p:spPr bwMode="auto">
          <a:xfrm>
            <a:off x="3124200" y="3810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4" name="Arc 41"/>
          <p:cNvSpPr>
            <a:spLocks/>
          </p:cNvSpPr>
          <p:nvPr/>
        </p:nvSpPr>
        <p:spPr bwMode="auto">
          <a:xfrm flipV="1">
            <a:off x="3124200" y="2819400"/>
            <a:ext cx="457200" cy="914400"/>
          </a:xfrm>
          <a:custGeom>
            <a:avLst/>
            <a:gdLst>
              <a:gd name="T0" fmla="*/ 0 w 14997"/>
              <a:gd name="T1" fmla="*/ 2147483647 h 21600"/>
              <a:gd name="T2" fmla="*/ 2147483647 w 14997"/>
              <a:gd name="T3" fmla="*/ 2147483647 h 21600"/>
              <a:gd name="T4" fmla="*/ 2147483647 w 1499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97" h="21600" fill="none" extrusionOk="0">
                <a:moveTo>
                  <a:pt x="-1" y="1217"/>
                </a:moveTo>
                <a:cubicBezTo>
                  <a:pt x="2297" y="411"/>
                  <a:pt x="4715" y="-1"/>
                  <a:pt x="7150" y="0"/>
                </a:cubicBezTo>
                <a:cubicBezTo>
                  <a:pt x="9834" y="0"/>
                  <a:pt x="12495" y="500"/>
                  <a:pt x="14997" y="1475"/>
                </a:cubicBezTo>
              </a:path>
              <a:path w="14997" h="21600" stroke="0" extrusionOk="0">
                <a:moveTo>
                  <a:pt x="-1" y="1217"/>
                </a:moveTo>
                <a:cubicBezTo>
                  <a:pt x="2297" y="411"/>
                  <a:pt x="4715" y="-1"/>
                  <a:pt x="7150" y="0"/>
                </a:cubicBezTo>
                <a:cubicBezTo>
                  <a:pt x="9834" y="0"/>
                  <a:pt x="12495" y="500"/>
                  <a:pt x="14997" y="1475"/>
                </a:cubicBezTo>
                <a:lnTo>
                  <a:pt x="7150" y="21600"/>
                </a:lnTo>
                <a:lnTo>
                  <a:pt x="-1" y="121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Rectangle 42"/>
          <p:cNvSpPr>
            <a:spLocks noChangeArrowheads="1"/>
          </p:cNvSpPr>
          <p:nvPr/>
        </p:nvSpPr>
        <p:spPr bwMode="auto">
          <a:xfrm>
            <a:off x="5472113" y="6019800"/>
            <a:ext cx="14478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Static</a:t>
            </a:r>
          </a:p>
        </p:txBody>
      </p:sp>
      <p:sp>
        <p:nvSpPr>
          <p:cNvPr id="21546" name="Line 43"/>
          <p:cNvSpPr>
            <a:spLocks noChangeShapeType="1"/>
          </p:cNvSpPr>
          <p:nvPr/>
        </p:nvSpPr>
        <p:spPr bwMode="auto">
          <a:xfrm>
            <a:off x="5181600" y="6248400"/>
            <a:ext cx="290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7" name="AutoShape 44"/>
          <p:cNvSpPr>
            <a:spLocks/>
          </p:cNvSpPr>
          <p:nvPr/>
        </p:nvSpPr>
        <p:spPr bwMode="auto">
          <a:xfrm flipH="1">
            <a:off x="7146925" y="2209800"/>
            <a:ext cx="228600" cy="4267200"/>
          </a:xfrm>
          <a:prstGeom prst="leftBrace">
            <a:avLst>
              <a:gd name="adj1" fmla="val 155556"/>
              <a:gd name="adj2" fmla="val 444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Text Box 45"/>
          <p:cNvSpPr txBox="1">
            <a:spLocks noChangeArrowheads="1"/>
          </p:cNvSpPr>
          <p:nvPr/>
        </p:nvSpPr>
        <p:spPr bwMode="auto">
          <a:xfrm>
            <a:off x="6781800" y="1219200"/>
            <a:ext cx="229582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3300"/>
                </a:solidFill>
              </a:rPr>
              <a:t>Load Component</a:t>
            </a:r>
          </a:p>
          <a:p>
            <a:pPr eaLnBrk="1" hangingPunct="1"/>
            <a:r>
              <a:rPr lang="en-US" sz="2000" b="1" dirty="0">
                <a:solidFill>
                  <a:srgbClr val="003300"/>
                </a:solidFill>
              </a:rPr>
              <a:t>Model</a:t>
            </a:r>
          </a:p>
          <a:p>
            <a:pPr eaLnBrk="1" hangingPunct="1"/>
            <a:r>
              <a:rPr lang="en-US" sz="2000" b="1" dirty="0">
                <a:solidFill>
                  <a:srgbClr val="003300"/>
                </a:solidFill>
              </a:rPr>
              <a:t>Data</a:t>
            </a:r>
          </a:p>
        </p:txBody>
      </p:sp>
      <p:sp>
        <p:nvSpPr>
          <p:cNvPr id="21549" name="Line 46"/>
          <p:cNvSpPr>
            <a:spLocks noChangeShapeType="1"/>
          </p:cNvSpPr>
          <p:nvPr/>
        </p:nvSpPr>
        <p:spPr bwMode="auto">
          <a:xfrm flipH="1">
            <a:off x="6096000" y="16002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Line 47"/>
          <p:cNvSpPr>
            <a:spLocks noChangeShapeType="1"/>
          </p:cNvSpPr>
          <p:nvPr/>
        </p:nvSpPr>
        <p:spPr bwMode="auto">
          <a:xfrm flipH="1">
            <a:off x="6096000" y="19050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AutoShape 48"/>
          <p:cNvSpPr>
            <a:spLocks/>
          </p:cNvSpPr>
          <p:nvPr/>
        </p:nvSpPr>
        <p:spPr bwMode="auto">
          <a:xfrm rot="16200000" flipH="1">
            <a:off x="2933700" y="114300"/>
            <a:ext cx="228600" cy="4114800"/>
          </a:xfrm>
          <a:prstGeom prst="leftBrace">
            <a:avLst>
              <a:gd name="adj1" fmla="val 150000"/>
              <a:gd name="adj2" fmla="val 444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Text Box 49"/>
          <p:cNvSpPr txBox="1">
            <a:spLocks noChangeArrowheads="1"/>
          </p:cNvSpPr>
          <p:nvPr/>
        </p:nvSpPr>
        <p:spPr bwMode="auto">
          <a:xfrm>
            <a:off x="1219200" y="1462088"/>
            <a:ext cx="3276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3300"/>
                </a:solidFill>
              </a:rPr>
              <a:t>Distribution Equivalent Data</a:t>
            </a:r>
          </a:p>
        </p:txBody>
      </p:sp>
      <p:sp>
        <p:nvSpPr>
          <p:cNvPr id="21553" name="Text Box 50"/>
          <p:cNvSpPr txBox="1">
            <a:spLocks noChangeArrowheads="1"/>
          </p:cNvSpPr>
          <p:nvPr/>
        </p:nvSpPr>
        <p:spPr bwMode="auto">
          <a:xfrm>
            <a:off x="381000" y="5181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3300"/>
                </a:solidFill>
              </a:rPr>
              <a:t>UVLS and UFLS Data</a:t>
            </a:r>
          </a:p>
        </p:txBody>
      </p:sp>
      <p:sp>
        <p:nvSpPr>
          <p:cNvPr id="21554" name="Line 51"/>
          <p:cNvSpPr>
            <a:spLocks noChangeShapeType="1"/>
          </p:cNvSpPr>
          <p:nvPr/>
        </p:nvSpPr>
        <p:spPr bwMode="auto">
          <a:xfrm flipV="1">
            <a:off x="5181600" y="4470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5" name="Oval 52"/>
          <p:cNvSpPr>
            <a:spLocks noChangeArrowheads="1"/>
          </p:cNvSpPr>
          <p:nvPr/>
        </p:nvSpPr>
        <p:spPr bwMode="auto">
          <a:xfrm>
            <a:off x="5486400" y="4191000"/>
            <a:ext cx="582613" cy="5842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000"/>
              <a:t>M</a:t>
            </a:r>
          </a:p>
        </p:txBody>
      </p:sp>
      <p:sp>
        <p:nvSpPr>
          <p:cNvPr id="21556" name="Line 53"/>
          <p:cNvSpPr>
            <a:spLocks noChangeShapeType="1"/>
          </p:cNvSpPr>
          <p:nvPr/>
        </p:nvSpPr>
        <p:spPr bwMode="auto">
          <a:xfrm flipV="1">
            <a:off x="1676400" y="3124200"/>
            <a:ext cx="9144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7" name="Text Box 36"/>
          <p:cNvSpPr txBox="1">
            <a:spLocks noChangeArrowheads="1"/>
          </p:cNvSpPr>
          <p:nvPr/>
        </p:nvSpPr>
        <p:spPr bwMode="auto">
          <a:xfrm>
            <a:off x="304800" y="2971800"/>
            <a:ext cx="9159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69-kV</a:t>
            </a:r>
          </a:p>
          <a:p>
            <a:pPr eaLnBrk="1" hangingPunct="1"/>
            <a:r>
              <a:rPr lang="en-US"/>
              <a:t>115-kV</a:t>
            </a:r>
          </a:p>
          <a:p>
            <a:pPr eaLnBrk="1" hangingPunct="1"/>
            <a:r>
              <a:rPr lang="en-US"/>
              <a:t>138-kV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2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  <a:cs typeface="Arial" charset="0"/>
              </a:rPr>
              <a:t>Load Model Data</a:t>
            </a:r>
          </a:p>
        </p:txBody>
      </p:sp>
      <p:sp>
        <p:nvSpPr>
          <p:cNvPr id="71682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dirty="0" smtClean="0">
                <a:cs typeface="Arial" charset="0"/>
              </a:rPr>
              <a:t>Develop understanding of electrical end uses in various buildings, do not rely solely on consultants with elaborate building models</a:t>
            </a:r>
          </a:p>
          <a:p>
            <a:pPr lvl="1"/>
            <a:r>
              <a:rPr lang="en-US" dirty="0" smtClean="0">
                <a:cs typeface="Arial" charset="0"/>
              </a:rPr>
              <a:t>Building models can help develop understanding, but should not be used as the primary source</a:t>
            </a:r>
          </a:p>
          <a:p>
            <a:r>
              <a:rPr lang="en-US" dirty="0" smtClean="0">
                <a:cs typeface="Arial" charset="0"/>
              </a:rPr>
              <a:t>When you walk in Whole Foods on hot summer day, do you know how much load is refrigeration / AC / lighting / fans / cooking? Do you know expected size and type of compressor motors? Do you know what building EMS system will possibly do during a fault? </a:t>
            </a:r>
            <a:endParaRPr lang="en-US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We need to develop this expertise</a:t>
            </a:r>
          </a:p>
          <a:p>
            <a:endParaRPr lang="en-US" sz="3000" dirty="0" smtClean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03" name="Rectangle 7"/>
          <p:cNvSpPr>
            <a:spLocks noChangeArrowheads="1"/>
          </p:cNvSpPr>
          <p:nvPr/>
        </p:nvSpPr>
        <p:spPr bwMode="auto">
          <a:xfrm>
            <a:off x="288925" y="152400"/>
            <a:ext cx="8626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99"/>
                </a:solidFill>
                <a:latin typeface="+mj-lt"/>
              </a:rPr>
              <a:t>Summer peak demand in California</a:t>
            </a:r>
          </a:p>
        </p:txBody>
      </p:sp>
      <p:graphicFrame>
        <p:nvGraphicFramePr>
          <p:cNvPr id="24579" name="Object 8"/>
          <p:cNvGraphicFramePr>
            <a:graphicFrameLocks noChangeAspect="1"/>
          </p:cNvGraphicFramePr>
          <p:nvPr/>
        </p:nvGraphicFramePr>
        <p:xfrm>
          <a:off x="1143000" y="990600"/>
          <a:ext cx="7315200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4" imgW="9613900" imgH="6184900" progId="Excel.Sheet.8">
                  <p:embed/>
                </p:oleObj>
              </mc:Choice>
              <mc:Fallback>
                <p:oleObj name="Worksheet" r:id="rId4" imgW="9613900" imgH="6184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7315200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12725" y="5675313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Residential AC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990600" y="624840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Commercial AC</a:t>
            </a:r>
          </a:p>
        </p:txBody>
      </p:sp>
      <p:sp>
        <p:nvSpPr>
          <p:cNvPr id="24582" name="Line 11"/>
          <p:cNvSpPr>
            <a:spLocks noChangeShapeType="1"/>
          </p:cNvSpPr>
          <p:nvPr/>
        </p:nvSpPr>
        <p:spPr bwMode="auto">
          <a:xfrm flipV="1">
            <a:off x="1295400" y="5181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 flipV="1">
            <a:off x="2133600" y="51816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2590800" y="57912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Lighting</a:t>
            </a:r>
          </a:p>
        </p:txBody>
      </p:sp>
      <p:sp>
        <p:nvSpPr>
          <p:cNvPr id="24585" name="Line 14"/>
          <p:cNvSpPr>
            <a:spLocks noChangeShapeType="1"/>
          </p:cNvSpPr>
          <p:nvPr/>
        </p:nvSpPr>
        <p:spPr bwMode="auto">
          <a:xfrm flipH="1" flipV="1">
            <a:off x="3048000" y="5181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267200" y="6153150"/>
            <a:ext cx="1504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Refrigeration</a:t>
            </a:r>
          </a:p>
        </p:txBody>
      </p:sp>
      <p:sp>
        <p:nvSpPr>
          <p:cNvPr id="24587" name="Line 14"/>
          <p:cNvSpPr>
            <a:spLocks noChangeShapeType="1"/>
          </p:cNvSpPr>
          <p:nvPr/>
        </p:nvSpPr>
        <p:spPr bwMode="auto">
          <a:xfrm flipV="1">
            <a:off x="5019675" y="5322888"/>
            <a:ext cx="161925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Text Box 10"/>
          <p:cNvSpPr txBox="1">
            <a:spLocks noChangeArrowheads="1"/>
          </p:cNvSpPr>
          <p:nvPr/>
        </p:nvSpPr>
        <p:spPr bwMode="auto">
          <a:xfrm>
            <a:off x="6261100" y="6021388"/>
            <a:ext cx="12493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Ventilation</a:t>
            </a:r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 flipH="1" flipV="1">
            <a:off x="5964238" y="5211763"/>
            <a:ext cx="665162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72400" y="5974556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LBNL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698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mitry\Documents\Documents\WECC LMTF\2015-06 WECC LMTF Meeting\IMG_4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" y="0"/>
            <a:ext cx="5172551" cy="38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93141"/>
            <a:ext cx="25664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Heat Exchanger Fans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352800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Compressor</a:t>
            </a:r>
            <a:endParaRPr lang="en-US" sz="2000" dirty="0"/>
          </a:p>
        </p:txBody>
      </p:sp>
      <p:pic>
        <p:nvPicPr>
          <p:cNvPr id="1028" name="Picture 4" descr="C:\Users\Dmitry\Documents\Documents\WECC LMTF\2015-06 WECC LMTF Meeting\IMG_4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28939"/>
            <a:ext cx="3886200" cy="290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41148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 Compressor Motors:</a:t>
            </a:r>
          </a:p>
          <a:p>
            <a:r>
              <a:rPr lang="en-US" sz="2400" dirty="0" smtClean="0"/>
              <a:t>A: 3-ph, 460 V, 139 RLA, ~94kW / 70 </a:t>
            </a:r>
            <a:r>
              <a:rPr lang="en-US" sz="2400" dirty="0" err="1" smtClean="0"/>
              <a:t>hp</a:t>
            </a:r>
            <a:endParaRPr lang="en-US" sz="2400" dirty="0" smtClean="0"/>
          </a:p>
          <a:p>
            <a:r>
              <a:rPr lang="en-US" sz="2400" dirty="0"/>
              <a:t>B</a:t>
            </a:r>
            <a:r>
              <a:rPr lang="en-US" sz="2400" dirty="0" smtClean="0"/>
              <a:t>: 3-ph, 460 V, 118 RLA, ~80kW / 60 </a:t>
            </a:r>
            <a:r>
              <a:rPr lang="en-US" sz="2400" dirty="0" err="1" smtClean="0"/>
              <a:t>hp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b="1" dirty="0" smtClean="0"/>
              <a:t>9 Fan Motors:</a:t>
            </a:r>
          </a:p>
          <a:p>
            <a:r>
              <a:rPr lang="en-US" sz="2400" dirty="0" smtClean="0"/>
              <a:t>3-ph, 460V, 1.25 </a:t>
            </a:r>
            <a:r>
              <a:rPr lang="en-US" sz="2400" dirty="0" err="1" smtClean="0"/>
              <a:t>hp</a:t>
            </a:r>
            <a:r>
              <a:rPr lang="en-US" sz="2400" dirty="0" smtClean="0"/>
              <a:t> each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28600"/>
            <a:ext cx="3317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Hotel in Salt Lake City</a:t>
            </a:r>
          </a:p>
          <a:p>
            <a:r>
              <a:rPr lang="en-US" sz="2800" dirty="0" smtClean="0"/>
              <a:t>125 rooms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324600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Compressor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14400" y="2819400"/>
            <a:ext cx="685800" cy="533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90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29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477000" y="2667000"/>
            <a:ext cx="1274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Cooling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096000" y="4953000"/>
            <a:ext cx="1766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Ventilation</a:t>
            </a:r>
          </a:p>
        </p:txBody>
      </p:sp>
      <p:sp>
        <p:nvSpPr>
          <p:cNvPr id="676871" name="Text Box 7"/>
          <p:cNvSpPr txBox="1">
            <a:spLocks noChangeArrowheads="1"/>
          </p:cNvSpPr>
          <p:nvPr/>
        </p:nvSpPr>
        <p:spPr bwMode="auto">
          <a:xfrm>
            <a:off x="2514600" y="6096000"/>
            <a:ext cx="2073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Refrigeration</a:t>
            </a:r>
          </a:p>
        </p:txBody>
      </p:sp>
      <p:sp>
        <p:nvSpPr>
          <p:cNvPr id="676872" name="Text Box 8"/>
          <p:cNvSpPr txBox="1">
            <a:spLocks noChangeArrowheads="1"/>
          </p:cNvSpPr>
          <p:nvPr/>
        </p:nvSpPr>
        <p:spPr bwMode="auto">
          <a:xfrm>
            <a:off x="1066800" y="3505200"/>
            <a:ext cx="13306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Lighting</a:t>
            </a:r>
          </a:p>
        </p:txBody>
      </p:sp>
      <p:sp>
        <p:nvSpPr>
          <p:cNvPr id="676874" name="Rectangle 10"/>
          <p:cNvSpPr>
            <a:spLocks noChangeArrowheads="1"/>
          </p:cNvSpPr>
          <p:nvPr/>
        </p:nvSpPr>
        <p:spPr bwMode="auto">
          <a:xfrm>
            <a:off x="228600" y="228600"/>
            <a:ext cx="88392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99"/>
                </a:solidFill>
                <a:latin typeface="+mj-lt"/>
              </a:rPr>
              <a:t>CEC California Commercial End-Use Survey</a:t>
            </a:r>
          </a:p>
          <a:p>
            <a:pPr algn="ctr">
              <a:defRPr/>
            </a:pPr>
            <a:r>
              <a:rPr lang="en-US" sz="3600" dirty="0">
                <a:solidFill>
                  <a:srgbClr val="000099"/>
                </a:solidFill>
                <a:latin typeface="+mj-lt"/>
              </a:rPr>
              <a:t>Summer Peak Load</a:t>
            </a:r>
          </a:p>
        </p:txBody>
      </p:sp>
    </p:spTree>
    <p:extLst>
      <p:ext uri="{BB962C8B-B14F-4D97-AF65-F5344CB8AC3E}">
        <p14:creationId xmlns:p14="http://schemas.microsoft.com/office/powerpoint/2010/main" val="30213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F2763-36CE-4342-9A20-98DABEEB1F4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962400" cy="565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457200"/>
            <a:ext cx="1556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Residential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58620" y="457200"/>
            <a:ext cx="167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Commercial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343400" cy="5650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6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381000" y="1219200"/>
            <a:ext cx="8458200" cy="49530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1980’s – Constant current real, constant impedance reactive models connected to a transmission bus </a:t>
            </a:r>
          </a:p>
          <a:p>
            <a:pPr algn="l">
              <a:lnSpc>
                <a:spcPct val="90000"/>
              </a:lnSpc>
              <a:defRPr/>
            </a:pP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Reflected the limitation of computing technologies of that time</a:t>
            </a:r>
          </a:p>
          <a:p>
            <a:pPr algn="l">
              <a:lnSpc>
                <a:spcPct val="90000"/>
              </a:lnSpc>
              <a:defRPr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1990’s – EPRI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Loadsyn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effort</a:t>
            </a:r>
          </a:p>
          <a:p>
            <a:pPr algn="l">
              <a:lnSpc>
                <a:spcPct val="90000"/>
              </a:lnSpc>
              <a:defRPr/>
            </a:pP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Several utilities use static polynomial characteristics for load representation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1990’s – IEEE Task Force recommends dynamic load modeling</a:t>
            </a:r>
          </a:p>
          <a:p>
            <a:pPr algn="l">
              <a:lnSpc>
                <a:spcPct val="90000"/>
              </a:lnSpc>
              <a:defRPr/>
            </a:pP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The recommendation does not get much traction in the industry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l">
              <a:lnSpc>
                <a:spcPct val="90000"/>
              </a:lnSpc>
              <a:defRPr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History Of Load Modeling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70C0"/>
                </a:solidFill>
                <a:ea typeface="ＭＳ Ｐゴシック" charset="-128"/>
                <a:cs typeface="Arial" charset="0"/>
              </a:rPr>
              <a:t>Climate Zones</a:t>
            </a:r>
          </a:p>
        </p:txBody>
      </p:sp>
      <p:pic>
        <p:nvPicPr>
          <p:cNvPr id="69635" name="Picture 3" descr="we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1371600"/>
            <a:ext cx="4859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1450975" y="1398588"/>
            <a:ext cx="1692275" cy="2220912"/>
          </a:xfrm>
          <a:custGeom>
            <a:avLst/>
            <a:gdLst>
              <a:gd name="T0" fmla="*/ 480849 w 1692671"/>
              <a:gd name="T1" fmla="*/ 0 h 2220825"/>
              <a:gd name="T2" fmla="*/ 480849 w 1692671"/>
              <a:gd name="T3" fmla="*/ 457521 h 2220825"/>
              <a:gd name="T4" fmla="*/ 419429 w 1692671"/>
              <a:gd name="T5" fmla="*/ 867241 h 2220825"/>
              <a:gd name="T6" fmla="*/ 160099 w 1692671"/>
              <a:gd name="T7" fmla="*/ 1058442 h 2220825"/>
              <a:gd name="T8" fmla="*/ 9959 w 1692671"/>
              <a:gd name="T9" fmla="*/ 1795938 h 2220825"/>
              <a:gd name="T10" fmla="*/ 439902 w 1692671"/>
              <a:gd name="T11" fmla="*/ 2198829 h 2220825"/>
              <a:gd name="T12" fmla="*/ 1497701 w 1692671"/>
              <a:gd name="T13" fmla="*/ 2103228 h 2220825"/>
              <a:gd name="T14" fmla="*/ 1688788 w 1692671"/>
              <a:gd name="T15" fmla="*/ 1556935 h 2220825"/>
              <a:gd name="T16" fmla="*/ 1600069 w 1692671"/>
              <a:gd name="T17" fmla="*/ 996985 h 2220825"/>
              <a:gd name="T18" fmla="*/ 1395333 w 1692671"/>
              <a:gd name="T19" fmla="*/ 546293 h 2220825"/>
              <a:gd name="T20" fmla="*/ 1368036 w 1692671"/>
              <a:gd name="T21" fmla="*/ 27315 h 22208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92671" h="2220825">
                <a:moveTo>
                  <a:pt x="481075" y="0"/>
                </a:moveTo>
                <a:cubicBezTo>
                  <a:pt x="486196" y="156478"/>
                  <a:pt x="491317" y="312956"/>
                  <a:pt x="481075" y="457485"/>
                </a:cubicBezTo>
                <a:cubicBezTo>
                  <a:pt x="470833" y="602014"/>
                  <a:pt x="473109" y="767027"/>
                  <a:pt x="419625" y="867173"/>
                </a:cubicBezTo>
                <a:cubicBezTo>
                  <a:pt x="366141" y="967319"/>
                  <a:pt x="228450" y="903589"/>
                  <a:pt x="160173" y="1058360"/>
                </a:cubicBezTo>
                <a:cubicBezTo>
                  <a:pt x="91896" y="1213131"/>
                  <a:pt x="-36693" y="1605749"/>
                  <a:pt x="9963" y="1795798"/>
                </a:cubicBezTo>
                <a:cubicBezTo>
                  <a:pt x="56619" y="1985847"/>
                  <a:pt x="192035" y="2147446"/>
                  <a:pt x="440108" y="2198657"/>
                </a:cubicBezTo>
                <a:cubicBezTo>
                  <a:pt x="688181" y="2249868"/>
                  <a:pt x="1290157" y="2210038"/>
                  <a:pt x="1498402" y="2103064"/>
                </a:cubicBezTo>
                <a:cubicBezTo>
                  <a:pt x="1706647" y="1996090"/>
                  <a:pt x="1672509" y="1741172"/>
                  <a:pt x="1689578" y="1556813"/>
                </a:cubicBezTo>
                <a:cubicBezTo>
                  <a:pt x="1706647" y="1372454"/>
                  <a:pt x="1649750" y="1165334"/>
                  <a:pt x="1600818" y="996907"/>
                </a:cubicBezTo>
                <a:cubicBezTo>
                  <a:pt x="1551886" y="828480"/>
                  <a:pt x="1434677" y="707850"/>
                  <a:pt x="1395987" y="546251"/>
                </a:cubicBezTo>
                <a:cubicBezTo>
                  <a:pt x="1357297" y="384652"/>
                  <a:pt x="1368676" y="27313"/>
                  <a:pt x="1368676" y="27313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04950" y="2273300"/>
            <a:ext cx="892175" cy="3270250"/>
          </a:xfrm>
          <a:custGeom>
            <a:avLst/>
            <a:gdLst>
              <a:gd name="T0" fmla="*/ 352573 w 891157"/>
              <a:gd name="T1" fmla="*/ 0 h 3229705"/>
              <a:gd name="T2" fmla="*/ 448380 w 891157"/>
              <a:gd name="T3" fmla="*/ 116026 h 3229705"/>
              <a:gd name="T4" fmla="*/ 455222 w 891157"/>
              <a:gd name="T5" fmla="*/ 334426 h 3229705"/>
              <a:gd name="T6" fmla="*/ 147274 w 891157"/>
              <a:gd name="T7" fmla="*/ 1672135 h 3229705"/>
              <a:gd name="T8" fmla="*/ 3564 w 891157"/>
              <a:gd name="T9" fmla="*/ 1856410 h 3229705"/>
              <a:gd name="T10" fmla="*/ 284140 w 891157"/>
              <a:gd name="T11" fmla="*/ 2723190 h 3229705"/>
              <a:gd name="T12" fmla="*/ 742641 w 891157"/>
              <a:gd name="T13" fmla="*/ 3084918 h 3229705"/>
              <a:gd name="T14" fmla="*/ 893194 w 891157"/>
              <a:gd name="T15" fmla="*/ 3228245 h 32297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91157" h="3229705">
                <a:moveTo>
                  <a:pt x="351769" y="0"/>
                </a:moveTo>
                <a:cubicBezTo>
                  <a:pt x="391028" y="30157"/>
                  <a:pt x="430288" y="60315"/>
                  <a:pt x="447357" y="116078"/>
                </a:cubicBezTo>
                <a:cubicBezTo>
                  <a:pt x="464426" y="171841"/>
                  <a:pt x="504254" y="75109"/>
                  <a:pt x="454184" y="334578"/>
                </a:cubicBezTo>
                <a:cubicBezTo>
                  <a:pt x="404114" y="594047"/>
                  <a:pt x="222043" y="1419112"/>
                  <a:pt x="146938" y="1672891"/>
                </a:cubicBezTo>
                <a:cubicBezTo>
                  <a:pt x="71833" y="1926670"/>
                  <a:pt x="-19203" y="1681995"/>
                  <a:pt x="3556" y="1857250"/>
                </a:cubicBezTo>
                <a:cubicBezTo>
                  <a:pt x="26315" y="2032505"/>
                  <a:pt x="160593" y="2519578"/>
                  <a:pt x="283492" y="2724422"/>
                </a:cubicBezTo>
                <a:cubicBezTo>
                  <a:pt x="406391" y="2929266"/>
                  <a:pt x="639671" y="3002099"/>
                  <a:pt x="740948" y="3086313"/>
                </a:cubicBezTo>
                <a:cubicBezTo>
                  <a:pt x="842226" y="3170527"/>
                  <a:pt x="891157" y="3229705"/>
                  <a:pt x="891157" y="3229705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70038" y="4938713"/>
            <a:ext cx="3783012" cy="1417637"/>
          </a:xfrm>
          <a:custGeom>
            <a:avLst/>
            <a:gdLst>
              <a:gd name="T0" fmla="*/ 0 w 3783372"/>
              <a:gd name="T1" fmla="*/ 31724 h 1417844"/>
              <a:gd name="T2" fmla="*/ 621203 w 3783372"/>
              <a:gd name="T3" fmla="*/ 4419 h 1417844"/>
              <a:gd name="T4" fmla="*/ 1406239 w 3783372"/>
              <a:gd name="T5" fmla="*/ 113637 h 1417844"/>
              <a:gd name="T6" fmla="*/ 1761212 w 3783372"/>
              <a:gd name="T7" fmla="*/ 550511 h 1417844"/>
              <a:gd name="T8" fmla="*/ 2123012 w 3783372"/>
              <a:gd name="T9" fmla="*/ 591468 h 1417844"/>
              <a:gd name="T10" fmla="*/ 2914875 w 3783372"/>
              <a:gd name="T11" fmla="*/ 570990 h 1417844"/>
              <a:gd name="T12" fmla="*/ 3720390 w 3783372"/>
              <a:gd name="T13" fmla="*/ 830383 h 1417844"/>
              <a:gd name="T14" fmla="*/ 3727216 w 3783372"/>
              <a:gd name="T15" fmla="*/ 1417430 h 1417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783372" h="1417844">
                <a:moveTo>
                  <a:pt x="0" y="31734"/>
                </a:moveTo>
                <a:cubicBezTo>
                  <a:pt x="193451" y="11249"/>
                  <a:pt x="386903" y="-9235"/>
                  <a:pt x="621321" y="4421"/>
                </a:cubicBezTo>
                <a:cubicBezTo>
                  <a:pt x="855739" y="18077"/>
                  <a:pt x="1216469" y="22629"/>
                  <a:pt x="1406507" y="113671"/>
                </a:cubicBezTo>
                <a:cubicBezTo>
                  <a:pt x="1596545" y="204713"/>
                  <a:pt x="1642063" y="471010"/>
                  <a:pt x="1761548" y="550671"/>
                </a:cubicBezTo>
                <a:cubicBezTo>
                  <a:pt x="1881033" y="630332"/>
                  <a:pt x="2123416" y="591640"/>
                  <a:pt x="2123416" y="591640"/>
                </a:cubicBezTo>
                <a:cubicBezTo>
                  <a:pt x="2315730" y="595054"/>
                  <a:pt x="2649149" y="531325"/>
                  <a:pt x="2915429" y="571156"/>
                </a:cubicBezTo>
                <a:cubicBezTo>
                  <a:pt x="3181709" y="610987"/>
                  <a:pt x="3585682" y="689510"/>
                  <a:pt x="3721098" y="830625"/>
                </a:cubicBezTo>
                <a:cubicBezTo>
                  <a:pt x="3856514" y="971740"/>
                  <a:pt x="3729064" y="1319974"/>
                  <a:pt x="3727926" y="1417844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97025" y="4048125"/>
            <a:ext cx="431800" cy="887413"/>
          </a:xfrm>
          <a:custGeom>
            <a:avLst/>
            <a:gdLst>
              <a:gd name="T0" fmla="*/ 0 w 430424"/>
              <a:gd name="T1" fmla="*/ 7388 h 888316"/>
              <a:gd name="T2" fmla="*/ 329829 w 430424"/>
              <a:gd name="T3" fmla="*/ 232259 h 888316"/>
              <a:gd name="T4" fmla="*/ 419157 w 430424"/>
              <a:gd name="T5" fmla="*/ 784213 h 888316"/>
              <a:gd name="T6" fmla="*/ 432901 w 430424"/>
              <a:gd name="T7" fmla="*/ 886427 h 8883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0424" h="888316">
                <a:moveTo>
                  <a:pt x="0" y="7404"/>
                </a:moveTo>
                <a:cubicBezTo>
                  <a:pt x="26742" y="-33565"/>
                  <a:pt x="258315" y="102998"/>
                  <a:pt x="327730" y="232732"/>
                </a:cubicBezTo>
                <a:cubicBezTo>
                  <a:pt x="397145" y="362466"/>
                  <a:pt x="399421" y="676560"/>
                  <a:pt x="416490" y="785810"/>
                </a:cubicBezTo>
                <a:cubicBezTo>
                  <a:pt x="433559" y="895060"/>
                  <a:pt x="430146" y="888232"/>
                  <a:pt x="430146" y="888232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9640" name="TextBox 12"/>
          <p:cNvSpPr txBox="1">
            <a:spLocks noChangeArrowheads="1"/>
          </p:cNvSpPr>
          <p:nvPr/>
        </p:nvSpPr>
        <p:spPr bwMode="auto">
          <a:xfrm>
            <a:off x="2259013" y="2286000"/>
            <a:ext cx="484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ea typeface="ＭＳ Ｐゴシック" charset="-128"/>
              </a:rPr>
              <a:t>NWI</a:t>
            </a:r>
          </a:p>
        </p:txBody>
      </p:sp>
      <p:sp>
        <p:nvSpPr>
          <p:cNvPr id="69641" name="TextBox 16"/>
          <p:cNvSpPr txBox="1">
            <a:spLocks noChangeArrowheads="1"/>
          </p:cNvSpPr>
          <p:nvPr/>
        </p:nvSpPr>
        <p:spPr bwMode="auto">
          <a:xfrm>
            <a:off x="1420813" y="2667000"/>
            <a:ext cx="544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ea typeface="ＭＳ Ｐゴシック" charset="-128"/>
              </a:rPr>
              <a:t>NWV</a:t>
            </a:r>
          </a:p>
        </p:txBody>
      </p:sp>
      <p:sp>
        <p:nvSpPr>
          <p:cNvPr id="69642" name="TextBox 17"/>
          <p:cNvSpPr txBox="1">
            <a:spLocks noChangeArrowheads="1"/>
          </p:cNvSpPr>
          <p:nvPr/>
        </p:nvSpPr>
        <p:spPr bwMode="auto">
          <a:xfrm>
            <a:off x="1219200" y="1981200"/>
            <a:ext cx="603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ea typeface="ＭＳ Ｐゴシック" charset="-128"/>
              </a:rPr>
              <a:t>NWC`</a:t>
            </a:r>
          </a:p>
        </p:txBody>
      </p:sp>
      <p:sp>
        <p:nvSpPr>
          <p:cNvPr id="69643" name="TextBox 18"/>
          <p:cNvSpPr txBox="1">
            <a:spLocks noChangeArrowheads="1"/>
          </p:cNvSpPr>
          <p:nvPr/>
        </p:nvSpPr>
        <p:spPr bwMode="auto">
          <a:xfrm>
            <a:off x="3962400" y="2209800"/>
            <a:ext cx="53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ea typeface="ＭＳ Ｐゴシック" charset="-128"/>
              </a:rPr>
              <a:t>RMN</a:t>
            </a:r>
          </a:p>
        </p:txBody>
      </p:sp>
      <p:sp>
        <p:nvSpPr>
          <p:cNvPr id="69644" name="TextBox 19"/>
          <p:cNvSpPr txBox="1">
            <a:spLocks noChangeArrowheads="1"/>
          </p:cNvSpPr>
          <p:nvPr/>
        </p:nvSpPr>
        <p:spPr bwMode="auto">
          <a:xfrm>
            <a:off x="2667000" y="4038600"/>
            <a:ext cx="449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ea typeface="ＭＳ Ｐゴシック" charset="-128"/>
              </a:rPr>
              <a:t>HID</a:t>
            </a:r>
          </a:p>
        </p:txBody>
      </p:sp>
      <p:sp>
        <p:nvSpPr>
          <p:cNvPr id="69645" name="TextBox 20"/>
          <p:cNvSpPr txBox="1">
            <a:spLocks noChangeArrowheads="1"/>
          </p:cNvSpPr>
          <p:nvPr/>
        </p:nvSpPr>
        <p:spPr bwMode="auto">
          <a:xfrm>
            <a:off x="3429000" y="5715000"/>
            <a:ext cx="544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ea typeface="ＭＳ Ｐゴシック" charset="-128"/>
              </a:rPr>
              <a:t>DSW</a:t>
            </a:r>
          </a:p>
        </p:txBody>
      </p:sp>
      <p:sp>
        <p:nvSpPr>
          <p:cNvPr id="69646" name="TextBox 21"/>
          <p:cNvSpPr txBox="1">
            <a:spLocks noChangeArrowheads="1"/>
          </p:cNvSpPr>
          <p:nvPr/>
        </p:nvSpPr>
        <p:spPr bwMode="auto">
          <a:xfrm>
            <a:off x="990600" y="3733800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ea typeface="ＭＳ Ｐゴシック" charset="-128"/>
              </a:rPr>
              <a:t>NCC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216025" y="3549650"/>
            <a:ext cx="538163" cy="49213"/>
          </a:xfrm>
          <a:custGeom>
            <a:avLst/>
            <a:gdLst>
              <a:gd name="T0" fmla="*/ 536937 w 539392"/>
              <a:gd name="T1" fmla="*/ 0 h 48832"/>
              <a:gd name="T2" fmla="*/ 299055 w 539392"/>
              <a:gd name="T3" fmla="*/ 41611 h 48832"/>
              <a:gd name="T4" fmla="*/ 4 w 539392"/>
              <a:gd name="T5" fmla="*/ 48546 h 488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9392" h="48832">
                <a:moveTo>
                  <a:pt x="539392" y="0"/>
                </a:moveTo>
                <a:cubicBezTo>
                  <a:pt x="464856" y="16501"/>
                  <a:pt x="390321" y="33003"/>
                  <a:pt x="300423" y="40969"/>
                </a:cubicBezTo>
                <a:cubicBezTo>
                  <a:pt x="210525" y="48935"/>
                  <a:pt x="-1134" y="50073"/>
                  <a:pt x="4" y="47797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9648" name="TextBox 23"/>
          <p:cNvSpPr txBox="1">
            <a:spLocks noChangeArrowheads="1"/>
          </p:cNvSpPr>
          <p:nvPr/>
        </p:nvSpPr>
        <p:spPr bwMode="auto">
          <a:xfrm>
            <a:off x="1524000" y="4343400"/>
            <a:ext cx="50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ea typeface="ＭＳ Ｐゴシック" charset="-128"/>
              </a:rPr>
              <a:t>NCV</a:t>
            </a:r>
          </a:p>
        </p:txBody>
      </p:sp>
      <p:sp>
        <p:nvSpPr>
          <p:cNvPr id="69649" name="TextBox 24"/>
          <p:cNvSpPr txBox="1">
            <a:spLocks noChangeArrowheads="1"/>
          </p:cNvSpPr>
          <p:nvPr/>
        </p:nvSpPr>
        <p:spPr bwMode="auto">
          <a:xfrm>
            <a:off x="1676400" y="5410200"/>
            <a:ext cx="50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ea typeface="ＭＳ Ｐゴシック" charset="-128"/>
              </a:rPr>
              <a:t>SCC</a:t>
            </a:r>
          </a:p>
        </p:txBody>
      </p:sp>
      <p:sp>
        <p:nvSpPr>
          <p:cNvPr id="69650" name="TextBox 25"/>
          <p:cNvSpPr txBox="1">
            <a:spLocks noChangeArrowheads="1"/>
          </p:cNvSpPr>
          <p:nvPr/>
        </p:nvSpPr>
        <p:spPr bwMode="auto">
          <a:xfrm>
            <a:off x="2286000" y="5334000"/>
            <a:ext cx="50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ea typeface="ＭＳ Ｐゴシック" charset="-128"/>
              </a:rPr>
              <a:t>SCV</a:t>
            </a: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397125" y="5548313"/>
            <a:ext cx="546100" cy="773112"/>
          </a:xfrm>
          <a:custGeom>
            <a:avLst/>
            <a:gdLst>
              <a:gd name="T0" fmla="*/ 0 w 252625"/>
              <a:gd name="T1" fmla="*/ 0 h 484797"/>
              <a:gd name="T2" fmla="*/ 177220 w 252625"/>
              <a:gd name="T3" fmla="*/ 224761 h 484797"/>
              <a:gd name="T4" fmla="*/ 252199 w 252625"/>
              <a:gd name="T5" fmla="*/ 483578 h 4847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2625" h="484797">
                <a:moveTo>
                  <a:pt x="0" y="0"/>
                </a:moveTo>
                <a:cubicBezTo>
                  <a:pt x="67708" y="72264"/>
                  <a:pt x="135416" y="144529"/>
                  <a:pt x="177520" y="225328"/>
                </a:cubicBezTo>
                <a:cubicBezTo>
                  <a:pt x="219624" y="306128"/>
                  <a:pt x="252625" y="484797"/>
                  <a:pt x="252625" y="484797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9652" name="TextBox 22"/>
          <p:cNvSpPr txBox="1">
            <a:spLocks noChangeArrowheads="1"/>
          </p:cNvSpPr>
          <p:nvPr/>
        </p:nvSpPr>
        <p:spPr bwMode="auto">
          <a:xfrm>
            <a:off x="5791200" y="1322487"/>
            <a:ext cx="276229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dirty="0">
                <a:ea typeface="ＭＳ Ｐゴシック" charset="-128"/>
              </a:rPr>
              <a:t>NWC – Northwest coast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ea typeface="ＭＳ Ｐゴシック" charset="-128"/>
              </a:rPr>
              <a:t>NWV – Northwest valley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ea typeface="ＭＳ Ｐゴシック" charset="-128"/>
              </a:rPr>
              <a:t>NWI – Northwest inland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ea typeface="ＭＳ Ｐゴシック" charset="-128"/>
              </a:rPr>
              <a:t>RMN – Rocky mountain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ea typeface="ＭＳ Ｐゴシック" charset="-128"/>
              </a:rPr>
              <a:t>NCC – N. Calif. coast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ea typeface="ＭＳ Ｐゴシック" charset="-128"/>
              </a:rPr>
              <a:t>NCV – N. Calif. Valley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ea typeface="ＭＳ Ｐゴシック" charset="-128"/>
              </a:rPr>
              <a:t>NCI – N. Calif. Inland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ea typeface="ＭＳ Ｐゴシック" charset="-128"/>
              </a:rPr>
              <a:t>HID – High desert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ea typeface="ＭＳ Ｐゴシック" charset="-128"/>
              </a:rPr>
              <a:t>SCC – S. Calif. coast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ea typeface="ＭＳ Ｐゴシック" charset="-128"/>
              </a:rPr>
              <a:t>SCV – S. Calif. Valley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ea typeface="ＭＳ Ｐゴシック" charset="-128"/>
              </a:rPr>
              <a:t>SCI – S. Calif. Inland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ea typeface="ＭＳ Ｐゴシック" charset="-128"/>
              </a:rPr>
              <a:t>DSW – Desert southwest</a:t>
            </a:r>
          </a:p>
        </p:txBody>
      </p:sp>
      <p:sp>
        <p:nvSpPr>
          <p:cNvPr id="2" name="Freeform 1"/>
          <p:cNvSpPr/>
          <p:nvPr/>
        </p:nvSpPr>
        <p:spPr>
          <a:xfrm>
            <a:off x="2941638" y="3514725"/>
            <a:ext cx="2555875" cy="231775"/>
          </a:xfrm>
          <a:custGeom>
            <a:avLst/>
            <a:gdLst>
              <a:gd name="connsiteX0" fmla="*/ 0 w 2555913"/>
              <a:gd name="connsiteY0" fmla="*/ 0 h 231354"/>
              <a:gd name="connsiteX1" fmla="*/ 947450 w 2555913"/>
              <a:gd name="connsiteY1" fmla="*/ 132202 h 231354"/>
              <a:gd name="connsiteX2" fmla="*/ 2555913 w 2555913"/>
              <a:gd name="connsiteY2" fmla="*/ 231354 h 231354"/>
              <a:gd name="connsiteX3" fmla="*/ 2555913 w 2555913"/>
              <a:gd name="connsiteY3" fmla="*/ 231354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913" h="231354">
                <a:moveTo>
                  <a:pt x="0" y="0"/>
                </a:moveTo>
                <a:cubicBezTo>
                  <a:pt x="260732" y="46821"/>
                  <a:pt x="521465" y="93643"/>
                  <a:pt x="947450" y="132202"/>
                </a:cubicBezTo>
                <a:cubicBezTo>
                  <a:pt x="1373436" y="170761"/>
                  <a:pt x="2555913" y="231354"/>
                  <a:pt x="2555913" y="231354"/>
                </a:cubicBezTo>
                <a:lnTo>
                  <a:pt x="2555913" y="231354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016125" y="4937125"/>
            <a:ext cx="793750" cy="990600"/>
          </a:xfrm>
          <a:custGeom>
            <a:avLst/>
            <a:gdLst>
              <a:gd name="connsiteX0" fmla="*/ 0 w 793939"/>
              <a:gd name="connsiteY0" fmla="*/ 0 h 991518"/>
              <a:gd name="connsiteX1" fmla="*/ 176270 w 793939"/>
              <a:gd name="connsiteY1" fmla="*/ 220337 h 991518"/>
              <a:gd name="connsiteX2" fmla="*/ 705079 w 793939"/>
              <a:gd name="connsiteY2" fmla="*/ 396607 h 991518"/>
              <a:gd name="connsiteX3" fmla="*/ 793214 w 793939"/>
              <a:gd name="connsiteY3" fmla="*/ 958467 h 991518"/>
              <a:gd name="connsiteX4" fmla="*/ 793214 w 793939"/>
              <a:gd name="connsiteY4" fmla="*/ 958467 h 991518"/>
              <a:gd name="connsiteX5" fmla="*/ 793214 w 793939"/>
              <a:gd name="connsiteY5" fmla="*/ 958467 h 991518"/>
              <a:gd name="connsiteX6" fmla="*/ 782197 w 793939"/>
              <a:gd name="connsiteY6" fmla="*/ 991518 h 99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939" h="991518">
                <a:moveTo>
                  <a:pt x="0" y="0"/>
                </a:moveTo>
                <a:cubicBezTo>
                  <a:pt x="29378" y="77118"/>
                  <a:pt x="58757" y="154236"/>
                  <a:pt x="176270" y="220337"/>
                </a:cubicBezTo>
                <a:cubicBezTo>
                  <a:pt x="293783" y="286438"/>
                  <a:pt x="602255" y="273585"/>
                  <a:pt x="705079" y="396607"/>
                </a:cubicBezTo>
                <a:cubicBezTo>
                  <a:pt x="807903" y="519629"/>
                  <a:pt x="793214" y="958467"/>
                  <a:pt x="793214" y="958467"/>
                </a:cubicBezTo>
                <a:lnTo>
                  <a:pt x="793214" y="958467"/>
                </a:lnTo>
                <a:lnTo>
                  <a:pt x="793214" y="958467"/>
                </a:lnTo>
                <a:lnTo>
                  <a:pt x="782197" y="991518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Studies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381000" y="1295400"/>
            <a:ext cx="8458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Tens of thousands runs have been done with composite load model up to date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Validate model impact on power system performance: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Large interconnection-wide disturbances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Faults that include FIDVR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Challenges: 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Load composition varies daily and seasonally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Lack of disturbance recordings, particularly FIDVR records outside Valley area in Southern California</a:t>
            </a:r>
            <a:endParaRPr lang="en-US" sz="2800" dirty="0" smtClean="0">
              <a:latin typeface="Calibri" charset="0"/>
              <a:cs typeface="Calibri" charset="0"/>
            </a:endParaRPr>
          </a:p>
        </p:txBody>
      </p:sp>
      <p:sp>
        <p:nvSpPr>
          <p:cNvPr id="72707" name="Tit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  <a:cs typeface="Arial" charset="0"/>
              </a:rPr>
              <a:t>Model Acceptance and Validation Studies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284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August 4, 2000 Oscillation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26262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143000"/>
            <a:ext cx="23614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WECC Interim Model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48" y="1394358"/>
            <a:ext cx="424185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09522" y="1143000"/>
            <a:ext cx="30010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CMPLDW with default data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21668"/>
            <a:ext cx="4648200" cy="316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3714690"/>
            <a:ext cx="30916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CMPLDW with “tuned” data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Reproducing Delayed Voltage Recovery Events with Composite Load Model</a:t>
            </a: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38"/>
            <a:ext cx="5092700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371600"/>
            <a:ext cx="44370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572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6" name="TextBox 1"/>
          <p:cNvSpPr txBox="1">
            <a:spLocks noChangeArrowheads="1"/>
          </p:cNvSpPr>
          <p:nvPr/>
        </p:nvSpPr>
        <p:spPr bwMode="auto">
          <a:xfrm>
            <a:off x="228600" y="4648200"/>
            <a:ext cx="42497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Simulations of delayed voltage recovery event due to air-conditioner stalling</a:t>
            </a:r>
          </a:p>
          <a:p>
            <a:pPr eaLnBrk="1" hangingPunct="1"/>
            <a:r>
              <a:rPr lang="en-US"/>
              <a:t>Models can be tuned to reproduce historic events reasonably well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Done by Alex Borden and Bernard Lesieutre at University of Wisonsin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July 28, 2003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err="1" smtClean="0">
                <a:solidFill>
                  <a:srgbClr val="0070C0"/>
                </a:solidFill>
              </a:rPr>
              <a:t>Hassayampa</a:t>
            </a:r>
            <a:r>
              <a:rPr lang="en-US" dirty="0" smtClean="0">
                <a:solidFill>
                  <a:srgbClr val="0070C0"/>
                </a:solidFill>
              </a:rPr>
              <a:t> Fault Sensitivities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40237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1000" y="1143000"/>
            <a:ext cx="84582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We were able to tune the composite load model to reproduce historic system events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	That said…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Composite load model was more conservative in simulating the severity of FIDVR events than we expected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Another concern is high sensitivity of results with respect to stall and motor protection assumptions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	Therefore,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WECC adopted phased implementation of composite load model: Phase I – air-conditioner stalling feature is disabled</a:t>
            </a:r>
          </a:p>
          <a:p>
            <a:pPr marL="457200" indent="-457200"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System Impact Studies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Implementation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1000" y="1143000"/>
            <a:ext cx="84582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2011 WECC approved phased implementation plan: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Model indicated AC stalling much greater than what experienced in reality outside Valley area in Southern California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charset="0"/>
                <a:cs typeface="Calibri" charset="0"/>
              </a:rPr>
              <a:t>Lack of validation outside Valley area</a:t>
            </a:r>
            <a:endParaRPr lang="en-US" sz="24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WECC voltage dip criteria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charset="0"/>
                <a:cs typeface="Calibri" charset="0"/>
              </a:rPr>
              <a:t>More gradual transition</a:t>
            </a:r>
            <a:endParaRPr lang="en-US" sz="24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457200" indent="-457200" algn="l"/>
            <a:endParaRPr lang="en-US" sz="28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457200" indent="-457200" algn="l"/>
            <a:r>
              <a:rPr lang="en-US" sz="28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Phase I – air-conditioner stalling feature is disabled</a:t>
            </a:r>
          </a:p>
          <a:p>
            <a:pPr marL="457200" indent="-457200"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WECC membership performed system impact studies</a:t>
            </a: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Model data revisions were implemented</a:t>
            </a: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WECC approved composite load model in 2013</a:t>
            </a:r>
          </a:p>
          <a:p>
            <a:pPr marL="457200" indent="-457200"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Starting 2014, all WECC planning and seasonal operating cases include Phase I composite load model</a:t>
            </a: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Phased Implementation in the West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1000" y="1524000"/>
            <a:ext cx="84582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Phase I model impacted system performance: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Damping of inter-area power oscillations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Transient voltage dip</a:t>
            </a:r>
          </a:p>
          <a:p>
            <a:pPr marL="457200" indent="-457200" algn="l">
              <a:buFontTx/>
              <a:buChar char="-"/>
            </a:pPr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The impact is observable during large disturbances and close to the operating limit, the impact is less significant during small events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Several utilities voiced concerns about load tripping</a:t>
            </a: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Lesson’s Learned from Phase I Implementation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1996 Large-Scale Outages in the West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4800600" cy="347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800600" cy="359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21" y="3441070"/>
            <a:ext cx="4572879" cy="342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2209800"/>
            <a:ext cx="1285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July 2, 1996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4419600"/>
            <a:ext cx="17001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August 10, 1996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58992" y="5698683"/>
            <a:ext cx="15831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August 4, 2000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Where we are now 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ct val="750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Composite load model is implemented in GE PSLF and Siemens PTI PSS®E, similar models exist in Power World, Power Tech TSAT</a:t>
            </a:r>
          </a:p>
          <a:p>
            <a:pPr eaLnBrk="1" hangingPunct="1">
              <a:spcBef>
                <a:spcPct val="750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Tools are developed for load model data management</a:t>
            </a:r>
          </a:p>
          <a:p>
            <a:pPr>
              <a:spcBef>
                <a:spcPct val="750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“Default” data sets are prepared</a:t>
            </a:r>
          </a:p>
          <a:p>
            <a:pPr>
              <a:spcBef>
                <a:spcPct val="750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WECC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is taking phased approach for approving the composite load model for TPL compliance studies</a:t>
            </a:r>
          </a:p>
          <a:p>
            <a:pPr lvl="1">
              <a:spcBef>
                <a:spcPct val="75000"/>
              </a:spcBef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Phase 1: air-conditioner stalling is disabled by setting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Tstall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parameter to a large number</a:t>
            </a:r>
          </a:p>
          <a:p>
            <a:pPr lvl="1">
              <a:spcBef>
                <a:spcPct val="75000"/>
              </a:spcBef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Phase 2: better understand the reliability implications of delayed voltage recovery due to air-conditioner stalling, develop appropriate reliability metrics</a:t>
            </a:r>
          </a:p>
          <a:p>
            <a:pPr eaLnBrk="1" hangingPunct="1">
              <a:spcBef>
                <a:spcPct val="75000"/>
              </a:spcBef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75000"/>
              </a:spcBef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75000"/>
              </a:spcBef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… Where we are now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1"/>
            <a:ext cx="822960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Calibri" charset="0"/>
                <a:cs typeface="Calibri" charset="0"/>
              </a:rPr>
              <a:t>All planning and seasonal operational cases prepared by WECC now have composite load model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Calibri" charset="0"/>
                <a:cs typeface="Calibri" charset="0"/>
              </a:rPr>
              <a:t>Tens of thousands runs have been done with the composite load model up to date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Calibri" charset="0"/>
                <a:cs typeface="Calibri" charset="0"/>
              </a:rPr>
              <a:t>WECC studies help to improve model data sets</a:t>
            </a:r>
          </a:p>
          <a:p>
            <a:pPr eaLnBrk="1" hangingPunct="1">
              <a:spcBef>
                <a:spcPct val="75000"/>
              </a:spcBef>
            </a:pPr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>
              <a:spcBef>
                <a:spcPct val="75000"/>
              </a:spcBef>
            </a:pPr>
            <a:endParaRPr lang="en-US" dirty="0" smtClean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7210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1000" y="1143000"/>
            <a:ext cx="84582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New work by John </a:t>
            </a:r>
            <a:r>
              <a:rPr lang="en-US" sz="2400" dirty="0" err="1" smtClean="0">
                <a:solidFill>
                  <a:schemeClr val="tx1"/>
                </a:solidFill>
                <a:latin typeface="Calibri" charset="0"/>
                <a:cs typeface="Calibri" charset="0"/>
              </a:rPr>
              <a:t>Undrill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, Bernie </a:t>
            </a:r>
            <a:r>
              <a:rPr lang="en-US" sz="2400" dirty="0" err="1" smtClean="0">
                <a:solidFill>
                  <a:schemeClr val="tx1"/>
                </a:solidFill>
                <a:latin typeface="Calibri" charset="0"/>
                <a:cs typeface="Calibri" charset="0"/>
              </a:rPr>
              <a:t>Lesieutre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 and BPA suggests that air-conditioners may not stall as easy as previously expected</a:t>
            </a:r>
            <a:endParaRPr lang="en-US" sz="20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AC Model Revisions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47" y="2133600"/>
            <a:ext cx="5851053" cy="438829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074910" y="3626290"/>
            <a:ext cx="33528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10229" y="2514600"/>
            <a:ext cx="26085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Current AC Stall threshold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55910" y="2971800"/>
            <a:ext cx="0" cy="609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13110" y="5307822"/>
            <a:ext cx="27815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Proposed AC Stall threshold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41710" y="4556345"/>
            <a:ext cx="762000" cy="549055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33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074910" y="3626290"/>
            <a:ext cx="0" cy="4123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1000" y="1143000"/>
            <a:ext cx="84582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indent="-457200" algn="l"/>
            <a:r>
              <a:rPr lang="en-US" sz="2800" b="1" dirty="0">
                <a:solidFill>
                  <a:schemeClr val="tx1"/>
                </a:solidFill>
                <a:latin typeface="Calibri" charset="0"/>
                <a:cs typeface="Calibri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lexible model structure</a:t>
            </a:r>
          </a:p>
          <a:p>
            <a:pPr marL="457200" indent="-457200" algn="l"/>
            <a:r>
              <a:rPr lang="en-US" sz="2800" dirty="0">
                <a:solidFill>
                  <a:schemeClr val="tx1"/>
                </a:solidFill>
                <a:latin typeface="Calibri" charset="0"/>
                <a:cs typeface="Calibri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Electrical end-use characteristics are changing rapidly, as more loads become electronically connected</a:t>
            </a:r>
          </a:p>
          <a:p>
            <a:pPr marL="457200" indent="-457200" algn="l"/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Modular structure (similarly to generating units)</a:t>
            </a:r>
          </a:p>
          <a:p>
            <a:pPr marL="457200" indent="-457200"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457200" indent="-457200" algn="l"/>
            <a:r>
              <a:rPr lang="en-US" sz="2800" b="1" dirty="0">
                <a:solidFill>
                  <a:schemeClr val="tx1"/>
                </a:solidFill>
                <a:latin typeface="Calibri" charset="0"/>
                <a:cs typeface="Calibri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ir-conditioner models</a:t>
            </a:r>
          </a:p>
          <a:p>
            <a:pPr marL="457200" indent="-457200" algn="l"/>
            <a:r>
              <a:rPr lang="en-US" sz="2800" dirty="0">
                <a:solidFill>
                  <a:schemeClr val="tx1"/>
                </a:solidFill>
                <a:latin typeface="Calibri" charset="0"/>
                <a:cs typeface="Calibri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Revise “performance” model to reflect recent test  findings</a:t>
            </a:r>
          </a:p>
          <a:p>
            <a:pPr marL="457200" indent="-457200" algn="l"/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Add MOTORC dynamic model</a:t>
            </a:r>
          </a:p>
          <a:p>
            <a:pPr marL="457200" indent="-457200"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457200" indent="-457200" algn="l"/>
            <a:r>
              <a:rPr lang="en-US" sz="2800" b="1" dirty="0">
                <a:solidFill>
                  <a:schemeClr val="tx1"/>
                </a:solidFill>
                <a:latin typeface="Calibri" charset="0"/>
                <a:cs typeface="Calibri" charset="0"/>
              </a:rPr>
              <a:t>D</a:t>
            </a:r>
            <a:r>
              <a:rPr lang="en-US" sz="28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istributed generation</a:t>
            </a:r>
          </a:p>
          <a:p>
            <a:pPr marL="457200" indent="-457200"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457200" indent="-457200" algn="l"/>
            <a:r>
              <a:rPr lang="en-US" sz="28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Revision of motor protection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From discrete to more granular</a:t>
            </a: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Planned Revisions to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Model Structure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457200" y="1143000"/>
            <a:ext cx="82296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/>
            <a:r>
              <a:rPr lang="en-US" sz="2800" dirty="0">
                <a:solidFill>
                  <a:schemeClr val="tx1"/>
                </a:solidFill>
                <a:latin typeface="Calibri" charset="0"/>
                <a:cs typeface="Calibri" charset="0"/>
              </a:rPr>
              <a:t>Composite load model is a very 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powerful.</a:t>
            </a:r>
          </a:p>
          <a:p>
            <a:pPr marL="457200" indent="-457200"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Deepen our understanding of end-uses.</a:t>
            </a:r>
          </a:p>
          <a:p>
            <a:pPr marL="457200" indent="-457200"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Building surveys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Installed equipment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Load shapes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Protection and control</a:t>
            </a:r>
          </a:p>
          <a:p>
            <a:pPr marL="457200" indent="-457200"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End-use monitoring</a:t>
            </a:r>
          </a:p>
          <a:p>
            <a:pPr marL="457200" indent="-457200"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Load shape analysis</a:t>
            </a:r>
          </a:p>
          <a:p>
            <a:pPr marL="457200" indent="-457200"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457200" indent="-457200" algn="l"/>
            <a:endParaRPr lang="en-US" sz="24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Model Data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1000" y="1143000"/>
            <a:ext cx="84582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We need more recording </a:t>
            </a:r>
            <a:r>
              <a:rPr lang="en-US" sz="32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of both FIDVR events as well as large faults not causing FIDVR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Synchronized recordings at transmission and distribution levels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System impact studies for Phase II and sensitivity studies with respect to model parameters</a:t>
            </a:r>
          </a:p>
          <a:p>
            <a:pPr marL="457200" lvl="2"/>
            <a:r>
              <a:rPr lang="en-US" sz="2800" dirty="0" smtClean="0">
                <a:latin typeface="Calibri" charset="0"/>
                <a:cs typeface="Calibri" charset="0"/>
              </a:rPr>
              <a:t>Continue after model improvements are completed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Disturbance Monitoring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1000" y="1447800"/>
            <a:ext cx="84582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We can now achieve the great accuracy with generator models:</a:t>
            </a:r>
          </a:p>
          <a:p>
            <a:pPr lvl="1" eaLnBrk="1" hangingPunct="1"/>
            <a:r>
              <a:rPr lang="en-US" sz="2400" dirty="0" smtClean="0">
                <a:latin typeface="Calibri" charset="0"/>
                <a:cs typeface="Calibri" charset="0"/>
              </a:rPr>
              <a:t>We model physical equipment that is well defined and under our control</a:t>
            </a:r>
          </a:p>
          <a:p>
            <a:pPr algn="l" eaLnBrk="1" hangingPunct="1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 eaLnBrk="1" hangingPunct="1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We will never be able to achieve a comparable level of accuracy with load models</a:t>
            </a:r>
          </a:p>
          <a:p>
            <a:pPr lvl="1" eaLnBrk="1" hangingPunct="1"/>
            <a:r>
              <a:rPr lang="en-US" sz="2400" dirty="0" smtClean="0">
                <a:latin typeface="Calibri" charset="0"/>
                <a:cs typeface="Calibri" charset="0"/>
              </a:rPr>
              <a:t>Yes, we can tune load models to accurately reproduce and explain past events</a:t>
            </a:r>
          </a:p>
          <a:p>
            <a:pPr lvl="1" eaLnBrk="1" hangingPunct="1"/>
            <a:r>
              <a:rPr lang="en-US" sz="2400" dirty="0" smtClean="0">
                <a:latin typeface="Calibri" charset="0"/>
                <a:cs typeface="Calibri" charset="0"/>
              </a:rPr>
              <a:t>But, Load models is only capable of predicting the future load response only in principle, and not in detail</a:t>
            </a: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Load Modeling – Setting Expectations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1000" y="1447800"/>
            <a:ext cx="84582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2015 DOE-NERC FIDVR Workshop in Alexandria, VA</a:t>
            </a:r>
          </a:p>
          <a:p>
            <a:pPr algn="l" eaLnBrk="1" hangingPunct="1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 eaLnBrk="1" hangingPunct="1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NERC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charset="0"/>
                <a:cs typeface="Calibri" charset="0"/>
                <a:hlinkClick r:id="rId3"/>
              </a:rPr>
              <a:t>http://www.nerc.com/comm/PC/System%20Analysis%20and%20Modeling%20Subcommittee%20SAMS%20201/Workshop%20Presentations%20Fault-Induced%20Delayed%20Voltage%20Recovery%20(FIDVR).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cs typeface="Calibri" charset="0"/>
                <a:hlinkClick r:id="rId3"/>
              </a:rPr>
              <a:t>pdf</a:t>
            </a:r>
            <a:endParaRPr lang="en-US" sz="20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 eaLnBrk="1" hangingPunct="1"/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CETRS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  <a:hlinkClick r:id="rId4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  <a:hlinkClick r:id="rId4"/>
              </a:rPr>
              <a:t>certs.lbl.gov/project/fidvr-meetings-and-workshops</a:t>
            </a:r>
            <a:endParaRPr lang="en-US" sz="24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 eaLnBrk="1" hangingPunct="1"/>
            <a:endParaRPr lang="en-US" sz="28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 eaLnBrk="1" hangingPunct="1"/>
            <a:endParaRPr lang="en-US" sz="2400" dirty="0" smtClean="0">
              <a:latin typeface="Calibri" charset="0"/>
              <a:cs typeface="Calibri" charset="0"/>
            </a:endParaRP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Additional Resources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Thank You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13A99-1B5D-4495-B1E3-1CEADF357B38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58234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D.KOSTEREV</a:t>
            </a:r>
            <a:r>
              <a:rPr lang="en-GB" sz="2400" b="1" baseline="30000" dirty="0"/>
              <a:t>1</a:t>
            </a:r>
            <a:r>
              <a:rPr lang="en-GB" sz="2400" b="1" dirty="0"/>
              <a:t>, J.WEN</a:t>
            </a:r>
            <a:r>
              <a:rPr lang="en-GB" sz="2400" b="1" baseline="30000" dirty="0"/>
              <a:t>2</a:t>
            </a:r>
            <a:r>
              <a:rPr lang="en-GB" sz="2400" b="1" dirty="0"/>
              <a:t>, R.BRAVO</a:t>
            </a:r>
            <a:r>
              <a:rPr lang="en-GB" sz="2400" b="1" baseline="30000" dirty="0"/>
              <a:t>2</a:t>
            </a:r>
            <a:r>
              <a:rPr lang="en-GB" sz="2400" b="1" dirty="0"/>
              <a:t>, S.LU</a:t>
            </a:r>
            <a:r>
              <a:rPr lang="en-GB" sz="2400" b="1" baseline="30000" dirty="0"/>
              <a:t>3</a:t>
            </a:r>
            <a:r>
              <a:rPr lang="en-GB" sz="2400" b="1" dirty="0"/>
              <a:t>, S.YANG</a:t>
            </a:r>
            <a:r>
              <a:rPr lang="en-GB" sz="2400" b="1" baseline="30000" dirty="0"/>
              <a:t>1</a:t>
            </a:r>
            <a:r>
              <a:rPr lang="en-GB" sz="2400" b="1" dirty="0"/>
              <a:t>, H.HINDI</a:t>
            </a:r>
            <a:r>
              <a:rPr lang="en-GB" sz="2400" b="1" baseline="30000" dirty="0"/>
              <a:t>1</a:t>
            </a:r>
            <a:r>
              <a:rPr lang="en-GB" sz="2400" b="1" dirty="0"/>
              <a:t>, S.WANG</a:t>
            </a:r>
            <a:r>
              <a:rPr lang="en-GB" sz="2400" b="1" baseline="30000" dirty="0"/>
              <a:t>4</a:t>
            </a:r>
            <a:r>
              <a:rPr lang="en-GB" sz="2400" b="1" dirty="0"/>
              <a:t>, J.UNDRILL, W.PRICE, J.KUECK, B.LESIEUTRE</a:t>
            </a:r>
            <a:r>
              <a:rPr lang="en-GB" sz="2400" b="1" baseline="30000" dirty="0"/>
              <a:t>5</a:t>
            </a:r>
            <a:r>
              <a:rPr lang="en-GB" sz="2400" b="1" dirty="0"/>
              <a:t>, </a:t>
            </a:r>
            <a:endParaRPr lang="en-US" sz="2400" dirty="0"/>
          </a:p>
          <a:p>
            <a:pPr algn="ctr"/>
            <a:r>
              <a:rPr lang="en-GB" sz="2400" b="1" dirty="0"/>
              <a:t>D.DAVIES</a:t>
            </a:r>
            <a:r>
              <a:rPr lang="en-GB" sz="2400" b="1" baseline="30000" dirty="0"/>
              <a:t>6</a:t>
            </a:r>
            <a:r>
              <a:rPr lang="en-GB" sz="2400" b="1" dirty="0"/>
              <a:t>, D.CHASSIN</a:t>
            </a:r>
            <a:r>
              <a:rPr lang="en-GB" sz="2400" b="1" baseline="30000" dirty="0"/>
              <a:t>7</a:t>
            </a:r>
            <a:r>
              <a:rPr lang="en-GB" sz="2400" b="1" dirty="0"/>
              <a:t>, J.ETO</a:t>
            </a:r>
            <a:r>
              <a:rPr lang="en-GB" sz="2400" b="1" baseline="30000" dirty="0"/>
              <a:t>8</a:t>
            </a:r>
            <a:endParaRPr lang="en-US" sz="2400" dirty="0"/>
          </a:p>
          <a:p>
            <a:r>
              <a:rPr lang="en-GB" sz="2000" b="1" dirty="0"/>
              <a:t> </a:t>
            </a:r>
            <a:endParaRPr lang="en-US" sz="2000" dirty="0"/>
          </a:p>
          <a:p>
            <a:r>
              <a:rPr lang="en-GB" sz="2000" b="1" baseline="30000" dirty="0"/>
              <a:t>1</a:t>
            </a:r>
            <a:r>
              <a:rPr lang="en-GB" sz="2000" b="1" dirty="0"/>
              <a:t>Bonneville Power Administration, USA</a:t>
            </a:r>
            <a:endParaRPr lang="en-US" sz="2000" dirty="0"/>
          </a:p>
          <a:p>
            <a:r>
              <a:rPr lang="en-GB" sz="2000" b="1" baseline="30000" dirty="0"/>
              <a:t>2</a:t>
            </a:r>
            <a:r>
              <a:rPr lang="en-GB" sz="2000" b="1" dirty="0"/>
              <a:t>Southern California Edison, USA</a:t>
            </a:r>
            <a:endParaRPr lang="en-US" sz="2000" dirty="0"/>
          </a:p>
          <a:p>
            <a:r>
              <a:rPr lang="en-GB" sz="2000" b="1" baseline="30000" dirty="0"/>
              <a:t>3</a:t>
            </a:r>
            <a:r>
              <a:rPr lang="en-GB" sz="2000" b="1" dirty="0"/>
              <a:t>Seattle City Light, USA</a:t>
            </a:r>
            <a:endParaRPr lang="en-US" sz="2000" dirty="0"/>
          </a:p>
          <a:p>
            <a:r>
              <a:rPr lang="en-GB" sz="2000" b="1" baseline="30000" dirty="0"/>
              <a:t>4</a:t>
            </a:r>
            <a:r>
              <a:rPr lang="en-GB" sz="2000" b="1" dirty="0"/>
              <a:t>Pacificorp, USA</a:t>
            </a:r>
            <a:endParaRPr lang="en-US" sz="2000" dirty="0"/>
          </a:p>
          <a:p>
            <a:r>
              <a:rPr lang="en-GB" sz="2000" b="1" baseline="30000" dirty="0"/>
              <a:t>5</a:t>
            </a:r>
            <a:r>
              <a:rPr lang="en-GB" sz="2000" b="1" dirty="0"/>
              <a:t>University of Wisconsin-Madison, USA</a:t>
            </a:r>
            <a:endParaRPr lang="en-US" sz="2000" dirty="0"/>
          </a:p>
          <a:p>
            <a:r>
              <a:rPr lang="en-GB" sz="2000" b="1" baseline="30000" dirty="0"/>
              <a:t>6</a:t>
            </a:r>
            <a:r>
              <a:rPr lang="en-GB" sz="2000" b="1" dirty="0"/>
              <a:t>Western Electricity Coordinating Council, USA</a:t>
            </a:r>
            <a:endParaRPr lang="en-US" sz="2000" dirty="0"/>
          </a:p>
          <a:p>
            <a:r>
              <a:rPr lang="en-GB" sz="2000" b="1" baseline="30000" dirty="0"/>
              <a:t>7</a:t>
            </a:r>
            <a:r>
              <a:rPr lang="en-GB" sz="2000" b="1" dirty="0"/>
              <a:t>Pacific Northwest National Laboratory, USA</a:t>
            </a:r>
            <a:endParaRPr lang="en-US" sz="2000" dirty="0"/>
          </a:p>
          <a:p>
            <a:r>
              <a:rPr lang="en-GB" sz="2000" b="1" baseline="30000" dirty="0"/>
              <a:t>8</a:t>
            </a:r>
            <a:r>
              <a:rPr lang="en-GB" sz="2000" b="1" dirty="0"/>
              <a:t>Lawrence Berkeley National Laboratory, USA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381000" y="1219200"/>
            <a:ext cx="8458200" cy="5334000"/>
          </a:xfrm>
        </p:spPr>
        <p:txBody>
          <a:bodyPr anchor="t">
            <a:normAutofit/>
          </a:bodyPr>
          <a:lstStyle/>
          <a:p>
            <a:pPr marL="457200" indent="-457200"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2001 – WECC “Interim” Load Model: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sz="2400" dirty="0" smtClean="0">
              <a:latin typeface="Calibri" charset="0"/>
              <a:cs typeface="Calibri" charset="0"/>
            </a:endParaRPr>
          </a:p>
          <a:p>
            <a:pPr marL="548640" lvl="1" indent="-18288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cs typeface="Calibri" charset="0"/>
              </a:rPr>
              <a:t>20% of load is represented with induction motors, the remaining load is static, mainly constant current active, constant impedance reactive components</a:t>
            </a:r>
          </a:p>
          <a:p>
            <a:pPr marL="548640" lvl="1" indent="-18288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cs typeface="Calibri" charset="0"/>
              </a:rPr>
              <a:t>Motors were connected at high voltage bus, data representative of large fan motors (source John </a:t>
            </a:r>
            <a:r>
              <a:rPr lang="en-US" sz="2400" dirty="0" err="1" smtClean="0">
                <a:latin typeface="Calibri" charset="0"/>
                <a:cs typeface="Calibri" charset="0"/>
              </a:rPr>
              <a:t>Undrill</a:t>
            </a:r>
            <a:r>
              <a:rPr lang="en-US" sz="2400" dirty="0" smtClean="0">
                <a:latin typeface="Calibri" charset="0"/>
                <a:cs typeface="Calibri" charset="0"/>
              </a:rPr>
              <a:t>)</a:t>
            </a:r>
          </a:p>
          <a:p>
            <a:pPr marL="548640" lvl="1" indent="-18288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cs typeface="Calibri" charset="0"/>
              </a:rPr>
              <a:t>Same percentage was applied to all areas in WECC</a:t>
            </a:r>
          </a:p>
          <a:p>
            <a:pPr marL="548640" lvl="1" indent="-18288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cs typeface="Calibri" charset="0"/>
              </a:rPr>
              <a:t>Was the only practical option available in 2001</a:t>
            </a:r>
          </a:p>
          <a:p>
            <a:pPr marL="548640" lvl="1" indent="-18288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cs typeface="Calibri" charset="0"/>
              </a:rPr>
              <a:t>“Interim” load model was intended as a temporary solution to address oscillation issues observed at California – Oregon Intertie</a:t>
            </a:r>
          </a:p>
          <a:p>
            <a:pPr marL="548640" lvl="1" indent="-18288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cs typeface="Calibri" charset="0"/>
              </a:rPr>
              <a:t>Was in use until 2014 when superseded with composite load model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sz="2400" dirty="0">
              <a:latin typeface="Calibri" charset="0"/>
              <a:cs typeface="Calibri" charset="0"/>
            </a:endParaRP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2001 “Interim” Load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Events of Delayed Voltage Recovery in Southern California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304800" y="1600200"/>
            <a:ext cx="79248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 eaLnBrk="1" hangingPunct="1">
              <a:spcBef>
                <a:spcPct val="25000"/>
              </a:spcBef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1980’s – Southern California Edison observed events of delayed voltage recovery attributed to stalling of residential air-conditioners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Tested residential air-conditioners, developed empirical AC models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4800" y="3505200"/>
            <a:ext cx="4038600" cy="300787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25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1997 – SCE model validation study of Lugo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event.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5000"/>
              </a:spcBef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5000"/>
              </a:spcBef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2004-06 FIDVR events in Valley area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1"/>
            <a:ext cx="4457271" cy="307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Southern California Edison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2563"/>
            <a:ext cx="4833938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5486400" y="1600200"/>
            <a:ext cx="3352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Need to represent a distribution equivalent</a:t>
            </a:r>
          </a:p>
          <a:p>
            <a:pPr>
              <a:spcBef>
                <a:spcPct val="25000"/>
              </a:spcBef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500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Need to capture diversity of end-uses</a:t>
            </a:r>
          </a:p>
          <a:p>
            <a:pPr>
              <a:spcBef>
                <a:spcPct val="25000"/>
              </a:spcBef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500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Need to have special models for air-conditioning load</a:t>
            </a:r>
          </a:p>
          <a:p>
            <a:pPr eaLnBrk="1" hangingPunct="1">
              <a:spcBef>
                <a:spcPct val="25000"/>
              </a:spcBef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1000" y="1600200"/>
            <a:ext cx="8458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25000"/>
              </a:spcBef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1994 – Florida Power published an IEEE paper, used a similar load model</a:t>
            </a:r>
          </a:p>
          <a:p>
            <a:pPr algn="l" eaLnBrk="1" hangingPunct="1">
              <a:spcBef>
                <a:spcPct val="25000"/>
              </a:spcBef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1998 – Events of delayed voltage recovery were observed in Atlanta area by Southern Company, the events are analyzed and modeled</a:t>
            </a:r>
          </a:p>
          <a:p>
            <a:pPr algn="l" eaLnBrk="1" hangingPunct="1">
              <a:spcBef>
                <a:spcPct val="25000"/>
              </a:spcBef>
            </a:pPr>
            <a:endParaRPr lang="en-US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 eaLnBrk="1" hangingPunct="1">
              <a:spcBef>
                <a:spcPct val="25000"/>
              </a:spcBef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Southern Company and Florida Power used approaches similar to SCE’s. </a:t>
            </a:r>
          </a:p>
          <a:p>
            <a:pPr algn="l" eaLnBrk="1" hangingPunct="1">
              <a:spcBef>
                <a:spcPct val="25000"/>
              </a:spcBef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The approach was later adopted by WECC in the development of the composite load model…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70C0"/>
                </a:solidFill>
                <a:latin typeface="+mn-lt"/>
              </a:rPr>
              <a:t>Early Load Modeling Efforts in the East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1000" y="1371600"/>
            <a:ext cx="8458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25000"/>
              </a:spcBef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2005 – WECC developed “explicit” load model: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400" dirty="0" smtClean="0">
                <a:latin typeface="Calibri" charset="0"/>
                <a:cs typeface="Calibri" charset="0"/>
              </a:rPr>
              <a:t>Adding distribution equivalent to </a:t>
            </a:r>
            <a:r>
              <a:rPr lang="en-US" sz="2400" dirty="0" err="1" smtClean="0">
                <a:latin typeface="Calibri" charset="0"/>
                <a:cs typeface="Calibri" charset="0"/>
              </a:rPr>
              <a:t>powerflow</a:t>
            </a:r>
            <a:r>
              <a:rPr lang="en-US" sz="2400" dirty="0" smtClean="0">
                <a:latin typeface="Calibri" charset="0"/>
                <a:cs typeface="Calibri" charset="0"/>
              </a:rPr>
              <a:t> case WECC-wide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400" dirty="0" smtClean="0">
                <a:latin typeface="Calibri" charset="0"/>
                <a:cs typeface="Calibri" charset="0"/>
              </a:rPr>
              <a:t>Modeling load with induction motors and static loads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400" dirty="0" smtClean="0">
                <a:latin typeface="Calibri" charset="0"/>
                <a:cs typeface="Calibri" charset="0"/>
              </a:rPr>
              <a:t>Numerically stable in WECC-wide studies !</a:t>
            </a:r>
          </a:p>
          <a:p>
            <a:pPr algn="l" eaLnBrk="1" hangingPunct="1">
              <a:spcBef>
                <a:spcPct val="25000"/>
              </a:spcBef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2007 – PSLF has the first version of the composite load model (three-phase motor models only)</a:t>
            </a:r>
          </a:p>
          <a:p>
            <a:pPr algn="l" eaLnBrk="1" hangingPunct="1">
              <a:spcBef>
                <a:spcPct val="25000"/>
              </a:spcBef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2006-2009 – SCE-BPA-EPRI testing residential air-conditioners and developing models</a:t>
            </a:r>
          </a:p>
          <a:p>
            <a:pPr algn="l" eaLnBrk="1" hangingPunct="1">
              <a:spcBef>
                <a:spcPct val="25000"/>
              </a:spcBef>
            </a:pP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2009 – residential air-conditioner model is added to the composite load model   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WECC Load Modeling Task Force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33400" y="1447800"/>
            <a:ext cx="81534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l">
              <a:buAutoNum type="alphaUcPeriod"/>
            </a:pPr>
            <a:r>
              <a:rPr lang="en-US" sz="28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Model Structure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Model structure must be implemented in production programs, validated and must be robust and numerically stable in large scale simulations</a:t>
            </a:r>
          </a:p>
          <a:p>
            <a:pPr marL="514350" indent="-514350" algn="l">
              <a:buAutoNum type="alphaUcPeriod"/>
            </a:pPr>
            <a:endParaRPr lang="en-US" sz="28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B. Data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Tools for data management are available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Processes for providing data are established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Default data sets are available</a:t>
            </a:r>
          </a:p>
          <a:p>
            <a:pPr marL="514350" indent="-514350" algn="l">
              <a:buAutoNum type="alphaUcPeriod"/>
            </a:pPr>
            <a:endParaRPr lang="en-US" sz="28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C. Studies</a:t>
            </a:r>
            <a:endParaRPr lang="en-US" sz="2800" b="1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Model validation studies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System impact and sensitivity studies</a:t>
            </a:r>
            <a:endParaRPr lang="en-US" sz="24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457200" indent="-457200" algn="l"/>
            <a:endParaRPr lang="en-US" sz="28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Implementation Plan for Composite Load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A723-597F-401F-8806-489D5EA619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1554</Words>
  <Application>Microsoft Office PowerPoint</Application>
  <PresentationFormat>On-screen Show (4:3)</PresentationFormat>
  <Paragraphs>356</Paragraphs>
  <Slides>39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Worksheet</vt:lpstr>
      <vt:lpstr>Development and Implementation of Composite Load Model in WECC</vt:lpstr>
      <vt:lpstr>History Of Load Modeling</vt:lpstr>
      <vt:lpstr>1996 Large-Scale Outages in the West</vt:lpstr>
      <vt:lpstr>2001 “Interim” Load Model</vt:lpstr>
      <vt:lpstr>Events of Delayed Voltage Recovery in Southern California</vt:lpstr>
      <vt:lpstr>Southern California Edison</vt:lpstr>
      <vt:lpstr>Early Load Modeling Efforts in the East</vt:lpstr>
      <vt:lpstr>WECC Load Modeling Task Force</vt:lpstr>
      <vt:lpstr>Implementation Plan for Composite Load Model</vt:lpstr>
      <vt:lpstr>Composite Load Model Structure</vt:lpstr>
      <vt:lpstr>Composite Load Model Structure</vt:lpstr>
      <vt:lpstr>“Performance Model” for Air-Conditioners</vt:lpstr>
      <vt:lpstr>Data</vt:lpstr>
      <vt:lpstr>Load Model Data</vt:lpstr>
      <vt:lpstr>Load Model Data</vt:lpstr>
      <vt:lpstr>PowerPoint Presentation</vt:lpstr>
      <vt:lpstr>PowerPoint Presentation</vt:lpstr>
      <vt:lpstr>PowerPoint Presentation</vt:lpstr>
      <vt:lpstr>PowerPoint Presentation</vt:lpstr>
      <vt:lpstr>Climate Zones</vt:lpstr>
      <vt:lpstr>Studies</vt:lpstr>
      <vt:lpstr>Model Acceptance and Validation Studies</vt:lpstr>
      <vt:lpstr>August 4, 2000 Oscillation</vt:lpstr>
      <vt:lpstr>Reproducing Delayed Voltage Recovery Events with Composite Load Model</vt:lpstr>
      <vt:lpstr>July 28, 2003  Hassayampa Fault Sensitivities</vt:lpstr>
      <vt:lpstr>System Impact Studies</vt:lpstr>
      <vt:lpstr>Implementation</vt:lpstr>
      <vt:lpstr>Phased Implementation in the West</vt:lpstr>
      <vt:lpstr>Lesson’s Learned from Phase I Implementation</vt:lpstr>
      <vt:lpstr>Where we are now …</vt:lpstr>
      <vt:lpstr>… Where we are now</vt:lpstr>
      <vt:lpstr>Next Steps</vt:lpstr>
      <vt:lpstr>AC Model Revisions</vt:lpstr>
      <vt:lpstr>Planned Revisions to Model Structure </vt:lpstr>
      <vt:lpstr>Model Data </vt:lpstr>
      <vt:lpstr>Disturbance Monitoring</vt:lpstr>
      <vt:lpstr>Load Modeling – Setting Expectations</vt:lpstr>
      <vt:lpstr>Additional Resources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 Load Model Development and Implementation</dc:title>
  <dc:creator>Dmitry</dc:creator>
  <cp:lastModifiedBy>BPA User</cp:lastModifiedBy>
  <cp:revision>81</cp:revision>
  <dcterms:created xsi:type="dcterms:W3CDTF">2015-09-29T16:05:12Z</dcterms:created>
  <dcterms:modified xsi:type="dcterms:W3CDTF">2015-10-08T18:16:46Z</dcterms:modified>
</cp:coreProperties>
</file>