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76" r:id="rId3"/>
    <p:sldId id="279" r:id="rId4"/>
    <p:sldId id="295" r:id="rId5"/>
    <p:sldId id="293" r:id="rId6"/>
    <p:sldId id="296" r:id="rId7"/>
    <p:sldId id="294" r:id="rId8"/>
    <p:sldId id="289" r:id="rId9"/>
    <p:sldId id="278" r:id="rId10"/>
    <p:sldId id="283" r:id="rId11"/>
    <p:sldId id="280" r:id="rId12"/>
    <p:sldId id="301" r:id="rId13"/>
    <p:sldId id="302" r:id="rId14"/>
    <p:sldId id="298" r:id="rId15"/>
    <p:sldId id="303" r:id="rId16"/>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293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Clarke" initials="m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34" autoAdjust="0"/>
  </p:normalViewPr>
  <p:slideViewPr>
    <p:cSldViewPr>
      <p:cViewPr>
        <p:scale>
          <a:sx n="79" d="100"/>
          <a:sy n="79" d="100"/>
        </p:scale>
        <p:origin x="-888" y="54"/>
      </p:cViewPr>
      <p:guideLst>
        <p:guide orient="horz" pos="2160"/>
        <p:guide pos="2880"/>
      </p:guideLst>
    </p:cSldViewPr>
  </p:slideViewPr>
  <p:notesTextViewPr>
    <p:cViewPr>
      <p:scale>
        <a:sx n="1" d="1"/>
        <a:sy n="1" d="1"/>
      </p:scale>
      <p:origin x="0" y="0"/>
    </p:cViewPr>
  </p:notesTextViewPr>
  <p:notesViewPr>
    <p:cSldViewPr>
      <p:cViewPr varScale="1">
        <p:scale>
          <a:sx n="69" d="100"/>
          <a:sy n="69" d="100"/>
        </p:scale>
        <p:origin x="3264" y="66"/>
      </p:cViewPr>
      <p:guideLst>
        <p:guide orient="horz" pos="2880"/>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CEF97431-0629-4D4F-821D-E83A7A230A4F}" type="datetimeFigureOut">
              <a:rPr lang="en-US" smtClean="0"/>
              <a:t>10/9/2015</a:t>
            </a:fld>
            <a:endParaRPr lang="en-US"/>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56A846BD-C742-4C8A-AF56-7F4A6B047CBF}" type="slidenum">
              <a:rPr lang="en-US" smtClean="0"/>
              <a:t>‹#›</a:t>
            </a:fld>
            <a:endParaRPr lang="en-US"/>
          </a:p>
        </p:txBody>
      </p:sp>
    </p:spTree>
    <p:extLst>
      <p:ext uri="{BB962C8B-B14F-4D97-AF65-F5344CB8AC3E}">
        <p14:creationId xmlns:p14="http://schemas.microsoft.com/office/powerpoint/2010/main" val="2113938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96E57EFC-EC22-42D6-A8CA-FC693E91331E}" type="datetimeFigureOut">
              <a:rPr lang="en-US" smtClean="0"/>
              <a:t>10/9/2015</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94FB22BD-C8D8-4923-8A45-2462E4D27F02}" type="slidenum">
              <a:rPr lang="en-US" smtClean="0"/>
              <a:t>‹#›</a:t>
            </a:fld>
            <a:endParaRPr lang="en-US"/>
          </a:p>
        </p:txBody>
      </p:sp>
    </p:spTree>
    <p:extLst>
      <p:ext uri="{BB962C8B-B14F-4D97-AF65-F5344CB8AC3E}">
        <p14:creationId xmlns:p14="http://schemas.microsoft.com/office/powerpoint/2010/main" val="3079693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FB22BD-C8D8-4923-8A45-2462E4D27F02}" type="slidenum">
              <a:rPr lang="en-US" smtClean="0"/>
              <a:t>1</a:t>
            </a:fld>
            <a:endParaRPr lang="en-US"/>
          </a:p>
        </p:txBody>
      </p:sp>
    </p:spTree>
    <p:extLst>
      <p:ext uri="{BB962C8B-B14F-4D97-AF65-F5344CB8AC3E}">
        <p14:creationId xmlns:p14="http://schemas.microsoft.com/office/powerpoint/2010/main" val="3872084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FB22BD-C8D8-4923-8A45-2462E4D27F02}" type="slidenum">
              <a:rPr lang="en-US" smtClean="0"/>
              <a:t>10</a:t>
            </a:fld>
            <a:endParaRPr lang="en-US"/>
          </a:p>
        </p:txBody>
      </p:sp>
    </p:spTree>
    <p:extLst>
      <p:ext uri="{BB962C8B-B14F-4D97-AF65-F5344CB8AC3E}">
        <p14:creationId xmlns:p14="http://schemas.microsoft.com/office/powerpoint/2010/main" val="2632948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B22BD-C8D8-4923-8A45-2462E4D27F02}" type="slidenum">
              <a:rPr lang="en-US" smtClean="0"/>
              <a:t>11</a:t>
            </a:fld>
            <a:endParaRPr lang="en-US"/>
          </a:p>
        </p:txBody>
      </p:sp>
    </p:spTree>
    <p:extLst>
      <p:ext uri="{BB962C8B-B14F-4D97-AF65-F5344CB8AC3E}">
        <p14:creationId xmlns:p14="http://schemas.microsoft.com/office/powerpoint/2010/main" val="2345320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FB22BD-C8D8-4923-8A45-2462E4D27F02}" type="slidenum">
              <a:rPr lang="en-US" smtClean="0"/>
              <a:t>12</a:t>
            </a:fld>
            <a:endParaRPr lang="en-US"/>
          </a:p>
        </p:txBody>
      </p:sp>
    </p:spTree>
    <p:extLst>
      <p:ext uri="{BB962C8B-B14F-4D97-AF65-F5344CB8AC3E}">
        <p14:creationId xmlns:p14="http://schemas.microsoft.com/office/powerpoint/2010/main" val="1535651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FB22BD-C8D8-4923-8A45-2462E4D27F02}" type="slidenum">
              <a:rPr lang="en-US" smtClean="0"/>
              <a:t>13</a:t>
            </a:fld>
            <a:endParaRPr lang="en-US"/>
          </a:p>
        </p:txBody>
      </p:sp>
    </p:spTree>
    <p:extLst>
      <p:ext uri="{BB962C8B-B14F-4D97-AF65-F5344CB8AC3E}">
        <p14:creationId xmlns:p14="http://schemas.microsoft.com/office/powerpoint/2010/main" val="730672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FB22BD-C8D8-4923-8A45-2462E4D27F02}" type="slidenum">
              <a:rPr lang="en-US" smtClean="0"/>
              <a:t>14</a:t>
            </a:fld>
            <a:endParaRPr lang="en-US"/>
          </a:p>
        </p:txBody>
      </p:sp>
    </p:spTree>
    <p:extLst>
      <p:ext uri="{BB962C8B-B14F-4D97-AF65-F5344CB8AC3E}">
        <p14:creationId xmlns:p14="http://schemas.microsoft.com/office/powerpoint/2010/main" val="3082715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FB22BD-C8D8-4923-8A45-2462E4D27F02}" type="slidenum">
              <a:rPr lang="en-US" smtClean="0"/>
              <a:t>15</a:t>
            </a:fld>
            <a:endParaRPr lang="en-US"/>
          </a:p>
        </p:txBody>
      </p:sp>
    </p:spTree>
    <p:extLst>
      <p:ext uri="{BB962C8B-B14F-4D97-AF65-F5344CB8AC3E}">
        <p14:creationId xmlns:p14="http://schemas.microsoft.com/office/powerpoint/2010/main" val="1292208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FB22BD-C8D8-4923-8A45-2462E4D27F02}" type="slidenum">
              <a:rPr lang="en-US" smtClean="0"/>
              <a:t>2</a:t>
            </a:fld>
            <a:endParaRPr lang="en-US"/>
          </a:p>
        </p:txBody>
      </p:sp>
    </p:spTree>
    <p:extLst>
      <p:ext uri="{BB962C8B-B14F-4D97-AF65-F5344CB8AC3E}">
        <p14:creationId xmlns:p14="http://schemas.microsoft.com/office/powerpoint/2010/main" val="3063353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FB22BD-C8D8-4923-8A45-2462E4D27F02}" type="slidenum">
              <a:rPr lang="en-US" smtClean="0"/>
              <a:t>3</a:t>
            </a:fld>
            <a:endParaRPr lang="en-US"/>
          </a:p>
        </p:txBody>
      </p:sp>
    </p:spTree>
    <p:extLst>
      <p:ext uri="{BB962C8B-B14F-4D97-AF65-F5344CB8AC3E}">
        <p14:creationId xmlns:p14="http://schemas.microsoft.com/office/powerpoint/2010/main" val="2108990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94FB22BD-C8D8-4923-8A45-2462E4D27F02}" type="slidenum">
              <a:rPr lang="en-US" smtClean="0"/>
              <a:t>4</a:t>
            </a:fld>
            <a:endParaRPr lang="en-US"/>
          </a:p>
        </p:txBody>
      </p:sp>
    </p:spTree>
    <p:extLst>
      <p:ext uri="{BB962C8B-B14F-4D97-AF65-F5344CB8AC3E}">
        <p14:creationId xmlns:p14="http://schemas.microsoft.com/office/powerpoint/2010/main" val="704146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FB22BD-C8D8-4923-8A45-2462E4D27F02}" type="slidenum">
              <a:rPr lang="en-US" smtClean="0"/>
              <a:t>5</a:t>
            </a:fld>
            <a:endParaRPr lang="en-US"/>
          </a:p>
        </p:txBody>
      </p:sp>
    </p:spTree>
    <p:extLst>
      <p:ext uri="{BB962C8B-B14F-4D97-AF65-F5344CB8AC3E}">
        <p14:creationId xmlns:p14="http://schemas.microsoft.com/office/powerpoint/2010/main" val="3805859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800" baseline="0" dirty="0" smtClean="0"/>
              <a:t>Utilities do very little R&amp;D. Just 0.3% of revenues. Don’t develop technologies but need to test them before deploying in their environment.</a:t>
            </a:r>
          </a:p>
          <a:p>
            <a:pPr marL="171450" indent="-171450">
              <a:buFontTx/>
              <a:buChar char="-"/>
            </a:pPr>
            <a:r>
              <a:rPr lang="en-US" sz="1800" baseline="0" dirty="0" smtClean="0"/>
              <a:t>Business processes. For instance, outage management and customer service were separate, but smart meter data can be used to isolate and fix problems and to actively notify customers of repair status.</a:t>
            </a:r>
          </a:p>
          <a:p>
            <a:pPr marL="171450" indent="-171450">
              <a:buFontTx/>
              <a:buChar char="-"/>
            </a:pPr>
            <a:r>
              <a:rPr lang="en-US" sz="1800" baseline="0" dirty="0" smtClean="0"/>
              <a:t>Big Data has great potential, but requires skills and infrastructure for management and analysis</a:t>
            </a:r>
          </a:p>
          <a:p>
            <a:pPr marL="171450" indent="-171450">
              <a:buFontTx/>
              <a:buChar char="-"/>
            </a:pPr>
            <a:r>
              <a:rPr lang="en-US" sz="1800" baseline="0" dirty="0" smtClean="0"/>
              <a:t>Project management. One interviewee has 63 projects underway. Many of these are contingent on others and need overarching PM.</a:t>
            </a:r>
          </a:p>
        </p:txBody>
      </p:sp>
      <p:sp>
        <p:nvSpPr>
          <p:cNvPr id="4" name="Slide Number Placeholder 3"/>
          <p:cNvSpPr>
            <a:spLocks noGrp="1"/>
          </p:cNvSpPr>
          <p:nvPr>
            <p:ph type="sldNum" sz="quarter" idx="10"/>
          </p:nvPr>
        </p:nvSpPr>
        <p:spPr/>
        <p:txBody>
          <a:bodyPr/>
          <a:lstStyle/>
          <a:p>
            <a:fld id="{94FB22BD-C8D8-4923-8A45-2462E4D27F02}" type="slidenum">
              <a:rPr lang="en-US" smtClean="0"/>
              <a:t>6</a:t>
            </a:fld>
            <a:endParaRPr lang="en-US"/>
          </a:p>
        </p:txBody>
      </p:sp>
    </p:spTree>
    <p:extLst>
      <p:ext uri="{BB962C8B-B14F-4D97-AF65-F5344CB8AC3E}">
        <p14:creationId xmlns:p14="http://schemas.microsoft.com/office/powerpoint/2010/main" val="704146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B22BD-C8D8-4923-8A45-2462E4D27F02}" type="slidenum">
              <a:rPr lang="en-US" smtClean="0"/>
              <a:t>7</a:t>
            </a:fld>
            <a:endParaRPr lang="en-US"/>
          </a:p>
        </p:txBody>
      </p:sp>
    </p:spTree>
    <p:extLst>
      <p:ext uri="{BB962C8B-B14F-4D97-AF65-F5344CB8AC3E}">
        <p14:creationId xmlns:p14="http://schemas.microsoft.com/office/powerpoint/2010/main" val="1535867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FB22BD-C8D8-4923-8A45-2462E4D27F02}" type="slidenum">
              <a:rPr lang="en-US" smtClean="0"/>
              <a:t>8</a:t>
            </a:fld>
            <a:endParaRPr lang="en-US"/>
          </a:p>
        </p:txBody>
      </p:sp>
    </p:spTree>
    <p:extLst>
      <p:ext uri="{BB962C8B-B14F-4D97-AF65-F5344CB8AC3E}">
        <p14:creationId xmlns:p14="http://schemas.microsoft.com/office/powerpoint/2010/main" val="1010490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FB22BD-C8D8-4923-8A45-2462E4D27F02}" type="slidenum">
              <a:rPr lang="en-US" smtClean="0"/>
              <a:t>9</a:t>
            </a:fld>
            <a:endParaRPr lang="en-US"/>
          </a:p>
        </p:txBody>
      </p:sp>
    </p:spTree>
    <p:extLst>
      <p:ext uri="{BB962C8B-B14F-4D97-AF65-F5344CB8AC3E}">
        <p14:creationId xmlns:p14="http://schemas.microsoft.com/office/powerpoint/2010/main" val="8139085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0425"/>
            <a:ext cx="8610600" cy="1470025"/>
          </a:xfrm>
          <a:noFill/>
        </p:spPr>
        <p:txBody>
          <a:bodyPr>
            <a:noAutofit/>
          </a:bodyPr>
          <a:lstStyle>
            <a:lvl1pPr algn="ctr">
              <a:defRPr sz="5400">
                <a:solidFill>
                  <a:schemeClr val="bg1"/>
                </a:solidFill>
                <a:latin typeface="Franklin Gothic Heavy"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9EC85C7-8B8F-4290-9F35-338706989F03}" type="datetimeFigureOut">
              <a:rPr lang="en-US" smtClean="0"/>
              <a:t>10/9/2015</a:t>
            </a:fld>
            <a:endParaRPr lang="en-US"/>
          </a:p>
        </p:txBody>
      </p:sp>
      <p:sp>
        <p:nvSpPr>
          <p:cNvPr id="6" name="Slide Number Placeholder 5"/>
          <p:cNvSpPr>
            <a:spLocks noGrp="1"/>
          </p:cNvSpPr>
          <p:nvPr>
            <p:ph type="sldNum" sz="quarter" idx="12"/>
          </p:nvPr>
        </p:nvSpPr>
        <p:spPr/>
        <p:txBody>
          <a:bodyPr/>
          <a:lstStyle/>
          <a:p>
            <a:fld id="{276BBADD-7FC0-4A86-87B2-54A73FEA8E77}" type="slidenum">
              <a:rPr lang="en-US" smtClean="0"/>
              <a:t>‹#›</a:t>
            </a:fld>
            <a:endParaRPr lang="en-US"/>
          </a:p>
        </p:txBody>
      </p:sp>
    </p:spTree>
    <p:extLst>
      <p:ext uri="{BB962C8B-B14F-4D97-AF65-F5344CB8AC3E}">
        <p14:creationId xmlns:p14="http://schemas.microsoft.com/office/powerpoint/2010/main" val="33909062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EC85C7-8B8F-4290-9F35-338706989F03}" type="datetimeFigureOut">
              <a:rPr lang="en-US" smtClean="0"/>
              <a:t>10/9/2015</a:t>
            </a:fld>
            <a:endParaRPr lang="en-US"/>
          </a:p>
        </p:txBody>
      </p:sp>
      <p:sp>
        <p:nvSpPr>
          <p:cNvPr id="6" name="Slide Number Placeholder 5"/>
          <p:cNvSpPr>
            <a:spLocks noGrp="1"/>
          </p:cNvSpPr>
          <p:nvPr>
            <p:ph type="sldNum" sz="quarter" idx="12"/>
          </p:nvPr>
        </p:nvSpPr>
        <p:spPr/>
        <p:txBody>
          <a:bodyPr/>
          <a:lstStyle/>
          <a:p>
            <a:fld id="{276BBADD-7FC0-4A86-87B2-54A73FEA8E77}" type="slidenum">
              <a:rPr lang="en-US" smtClean="0"/>
              <a:t>‹#›</a:t>
            </a:fld>
            <a:endParaRPr lang="en-US"/>
          </a:p>
        </p:txBody>
      </p:sp>
    </p:spTree>
    <p:extLst>
      <p:ext uri="{BB962C8B-B14F-4D97-AF65-F5344CB8AC3E}">
        <p14:creationId xmlns:p14="http://schemas.microsoft.com/office/powerpoint/2010/main" val="200284873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EC85C7-8B8F-4290-9F35-338706989F03}" type="datetimeFigureOut">
              <a:rPr lang="en-US" smtClean="0"/>
              <a:t>10/9/2015</a:t>
            </a:fld>
            <a:endParaRPr lang="en-US"/>
          </a:p>
        </p:txBody>
      </p:sp>
      <p:sp>
        <p:nvSpPr>
          <p:cNvPr id="6" name="Slide Number Placeholder 5"/>
          <p:cNvSpPr>
            <a:spLocks noGrp="1"/>
          </p:cNvSpPr>
          <p:nvPr>
            <p:ph type="sldNum" sz="quarter" idx="12"/>
          </p:nvPr>
        </p:nvSpPr>
        <p:spPr/>
        <p:txBody>
          <a:bodyPr/>
          <a:lstStyle/>
          <a:p>
            <a:fld id="{276BBADD-7FC0-4A86-87B2-54A73FEA8E77}" type="slidenum">
              <a:rPr lang="en-US" smtClean="0"/>
              <a:t>‹#›</a:t>
            </a:fld>
            <a:endParaRPr lang="en-US"/>
          </a:p>
        </p:txBody>
      </p:sp>
    </p:spTree>
    <p:extLst>
      <p:ext uri="{BB962C8B-B14F-4D97-AF65-F5344CB8AC3E}">
        <p14:creationId xmlns:p14="http://schemas.microsoft.com/office/powerpoint/2010/main" val="39093184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EC85C7-8B8F-4290-9F35-338706989F03}" type="datetimeFigureOut">
              <a:rPr lang="en-US" smtClean="0"/>
              <a:t>10/9/2015</a:t>
            </a:fld>
            <a:endParaRPr lang="en-US"/>
          </a:p>
        </p:txBody>
      </p:sp>
      <p:sp>
        <p:nvSpPr>
          <p:cNvPr id="6" name="Slide Number Placeholder 5"/>
          <p:cNvSpPr>
            <a:spLocks noGrp="1"/>
          </p:cNvSpPr>
          <p:nvPr>
            <p:ph type="sldNum" sz="quarter" idx="12"/>
          </p:nvPr>
        </p:nvSpPr>
        <p:spPr/>
        <p:txBody>
          <a:bodyPr/>
          <a:lstStyle/>
          <a:p>
            <a:fld id="{276BBADD-7FC0-4A86-87B2-54A73FEA8E77}" type="slidenum">
              <a:rPr lang="en-US" smtClean="0"/>
              <a:t>‹#›</a:t>
            </a:fld>
            <a:endParaRPr lang="en-US"/>
          </a:p>
        </p:txBody>
      </p:sp>
    </p:spTree>
    <p:extLst>
      <p:ext uri="{BB962C8B-B14F-4D97-AF65-F5344CB8AC3E}">
        <p14:creationId xmlns:p14="http://schemas.microsoft.com/office/powerpoint/2010/main" val="37462857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EC85C7-8B8F-4290-9F35-338706989F03}" type="datetimeFigureOut">
              <a:rPr lang="en-US" smtClean="0"/>
              <a:t>10/9/2015</a:t>
            </a:fld>
            <a:endParaRPr lang="en-US"/>
          </a:p>
        </p:txBody>
      </p:sp>
      <p:sp>
        <p:nvSpPr>
          <p:cNvPr id="6" name="Slide Number Placeholder 5"/>
          <p:cNvSpPr>
            <a:spLocks noGrp="1"/>
          </p:cNvSpPr>
          <p:nvPr>
            <p:ph type="sldNum" sz="quarter" idx="12"/>
          </p:nvPr>
        </p:nvSpPr>
        <p:spPr/>
        <p:txBody>
          <a:bodyPr/>
          <a:lstStyle/>
          <a:p>
            <a:fld id="{276BBADD-7FC0-4A86-87B2-54A73FEA8E77}" type="slidenum">
              <a:rPr lang="en-US" smtClean="0"/>
              <a:t>‹#›</a:t>
            </a:fld>
            <a:endParaRPr lang="en-US"/>
          </a:p>
        </p:txBody>
      </p:sp>
    </p:spTree>
    <p:extLst>
      <p:ext uri="{BB962C8B-B14F-4D97-AF65-F5344CB8AC3E}">
        <p14:creationId xmlns:p14="http://schemas.microsoft.com/office/powerpoint/2010/main" val="22996928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EC85C7-8B8F-4290-9F35-338706989F03}" type="datetimeFigureOut">
              <a:rPr lang="en-US" smtClean="0"/>
              <a:t>10/9/2015</a:t>
            </a:fld>
            <a:endParaRPr lang="en-US"/>
          </a:p>
        </p:txBody>
      </p:sp>
      <p:sp>
        <p:nvSpPr>
          <p:cNvPr id="7" name="Slide Number Placeholder 6"/>
          <p:cNvSpPr>
            <a:spLocks noGrp="1"/>
          </p:cNvSpPr>
          <p:nvPr>
            <p:ph type="sldNum" sz="quarter" idx="12"/>
          </p:nvPr>
        </p:nvSpPr>
        <p:spPr>
          <a:xfrm>
            <a:off x="3505200" y="6264275"/>
            <a:ext cx="2133600" cy="365125"/>
          </a:xfrm>
        </p:spPr>
        <p:txBody>
          <a:bodyPr/>
          <a:lstStyle>
            <a:lvl1pPr>
              <a:defRPr>
                <a:solidFill>
                  <a:schemeClr val="bg1">
                    <a:lumMod val="85000"/>
                  </a:schemeClr>
                </a:solidFill>
              </a:defRPr>
            </a:lvl1pPr>
          </a:lstStyle>
          <a:p>
            <a:pPr algn="ctr"/>
            <a:fld id="{276BBADD-7FC0-4A86-87B2-54A73FEA8E77}" type="slidenum">
              <a:rPr lang="en-US" smtClean="0"/>
              <a:pPr algn="ctr"/>
              <a:t>‹#›</a:t>
            </a:fld>
            <a:endParaRPr lang="en-US" dirty="0"/>
          </a:p>
        </p:txBody>
      </p:sp>
    </p:spTree>
    <p:extLst>
      <p:ext uri="{BB962C8B-B14F-4D97-AF65-F5344CB8AC3E}">
        <p14:creationId xmlns:p14="http://schemas.microsoft.com/office/powerpoint/2010/main" val="8030846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EC85C7-8B8F-4290-9F35-338706989F03}" type="datetimeFigureOut">
              <a:rPr lang="en-US" smtClean="0"/>
              <a:t>10/9/2015</a:t>
            </a:fld>
            <a:endParaRPr lang="en-US"/>
          </a:p>
        </p:txBody>
      </p:sp>
      <p:sp>
        <p:nvSpPr>
          <p:cNvPr id="9" name="Slide Number Placeholder 8"/>
          <p:cNvSpPr>
            <a:spLocks noGrp="1"/>
          </p:cNvSpPr>
          <p:nvPr>
            <p:ph type="sldNum" sz="quarter" idx="12"/>
          </p:nvPr>
        </p:nvSpPr>
        <p:spPr/>
        <p:txBody>
          <a:bodyPr/>
          <a:lstStyle/>
          <a:p>
            <a:fld id="{276BBADD-7FC0-4A86-87B2-54A73FEA8E77}" type="slidenum">
              <a:rPr lang="en-US" smtClean="0"/>
              <a:t>‹#›</a:t>
            </a:fld>
            <a:endParaRPr lang="en-US"/>
          </a:p>
        </p:txBody>
      </p:sp>
    </p:spTree>
    <p:extLst>
      <p:ext uri="{BB962C8B-B14F-4D97-AF65-F5344CB8AC3E}">
        <p14:creationId xmlns:p14="http://schemas.microsoft.com/office/powerpoint/2010/main" val="37094882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EC85C7-8B8F-4290-9F35-338706989F03}" type="datetimeFigureOut">
              <a:rPr lang="en-US" smtClean="0"/>
              <a:t>10/9/2015</a:t>
            </a:fld>
            <a:endParaRPr lang="en-US"/>
          </a:p>
        </p:txBody>
      </p:sp>
      <p:sp>
        <p:nvSpPr>
          <p:cNvPr id="5" name="Slide Number Placeholder 4"/>
          <p:cNvSpPr>
            <a:spLocks noGrp="1"/>
          </p:cNvSpPr>
          <p:nvPr>
            <p:ph type="sldNum" sz="quarter" idx="12"/>
          </p:nvPr>
        </p:nvSpPr>
        <p:spPr/>
        <p:txBody>
          <a:bodyPr/>
          <a:lstStyle/>
          <a:p>
            <a:fld id="{276BBADD-7FC0-4A86-87B2-54A73FEA8E77}" type="slidenum">
              <a:rPr lang="en-US" smtClean="0"/>
              <a:t>‹#›</a:t>
            </a:fld>
            <a:endParaRPr lang="en-US"/>
          </a:p>
        </p:txBody>
      </p:sp>
    </p:spTree>
    <p:extLst>
      <p:ext uri="{BB962C8B-B14F-4D97-AF65-F5344CB8AC3E}">
        <p14:creationId xmlns:p14="http://schemas.microsoft.com/office/powerpoint/2010/main" val="8324416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EC85C7-8B8F-4290-9F35-338706989F03}" type="datetimeFigureOut">
              <a:rPr lang="en-US" smtClean="0"/>
              <a:t>10/9/2015</a:t>
            </a:fld>
            <a:endParaRPr lang="en-US"/>
          </a:p>
        </p:txBody>
      </p:sp>
      <p:sp>
        <p:nvSpPr>
          <p:cNvPr id="4" name="Slide Number Placeholder 3"/>
          <p:cNvSpPr>
            <a:spLocks noGrp="1"/>
          </p:cNvSpPr>
          <p:nvPr>
            <p:ph type="sldNum" sz="quarter" idx="12"/>
          </p:nvPr>
        </p:nvSpPr>
        <p:spPr/>
        <p:txBody>
          <a:bodyPr/>
          <a:lstStyle/>
          <a:p>
            <a:fld id="{276BBADD-7FC0-4A86-87B2-54A73FEA8E77}" type="slidenum">
              <a:rPr lang="en-US" smtClean="0"/>
              <a:t>‹#›</a:t>
            </a:fld>
            <a:endParaRPr lang="en-US"/>
          </a:p>
        </p:txBody>
      </p:sp>
    </p:spTree>
    <p:extLst>
      <p:ext uri="{BB962C8B-B14F-4D97-AF65-F5344CB8AC3E}">
        <p14:creationId xmlns:p14="http://schemas.microsoft.com/office/powerpoint/2010/main" val="3947347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3008313" cy="933450"/>
          </a:xfrm>
        </p:spPr>
        <p:txBody>
          <a:bodyPr anchor="b"/>
          <a:lstStyle>
            <a:lvl1pPr algn="l">
              <a:defRPr sz="2000" b="1">
                <a:solidFill>
                  <a:schemeClr val="accent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71600"/>
            <a:ext cx="5111750"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79EC85C7-8B8F-4290-9F35-338706989F03}" type="datetimeFigureOut">
              <a:rPr lang="en-US" smtClean="0"/>
              <a:t>10/9/2015</a:t>
            </a:fld>
            <a:endParaRPr lang="en-US"/>
          </a:p>
        </p:txBody>
      </p:sp>
      <p:sp>
        <p:nvSpPr>
          <p:cNvPr id="7" name="Slide Number Placeholder 6"/>
          <p:cNvSpPr>
            <a:spLocks noGrp="1"/>
          </p:cNvSpPr>
          <p:nvPr>
            <p:ph type="sldNum" sz="quarter" idx="12"/>
          </p:nvPr>
        </p:nvSpPr>
        <p:spPr/>
        <p:txBody>
          <a:bodyPr/>
          <a:lstStyle/>
          <a:p>
            <a:fld id="{276BBADD-7FC0-4A86-87B2-54A73FEA8E77}" type="slidenum">
              <a:rPr lang="en-US" smtClean="0"/>
              <a:t>‹#›</a:t>
            </a:fld>
            <a:endParaRPr lang="en-US"/>
          </a:p>
        </p:txBody>
      </p:sp>
    </p:spTree>
    <p:extLst>
      <p:ext uri="{BB962C8B-B14F-4D97-AF65-F5344CB8AC3E}">
        <p14:creationId xmlns:p14="http://schemas.microsoft.com/office/powerpoint/2010/main" val="117153167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accent2">
                    <a:lumMod val="7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838200" y="381000"/>
            <a:ext cx="7437503" cy="4342846"/>
          </a:xfrm>
        </p:spPr>
        <p:txBody>
          <a:bodyPr/>
          <a:lstStyle>
            <a:lvl1pPr marL="0" indent="0" algn="l">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EC85C7-8B8F-4290-9F35-338706989F03}" type="datetimeFigureOut">
              <a:rPr lang="en-US" smtClean="0"/>
              <a:t>10/9/2015</a:t>
            </a:fld>
            <a:endParaRPr lang="en-US"/>
          </a:p>
        </p:txBody>
      </p:sp>
      <p:sp>
        <p:nvSpPr>
          <p:cNvPr id="7" name="Slide Number Placeholder 6"/>
          <p:cNvSpPr>
            <a:spLocks noGrp="1"/>
          </p:cNvSpPr>
          <p:nvPr>
            <p:ph type="sldNum" sz="quarter" idx="12"/>
          </p:nvPr>
        </p:nvSpPr>
        <p:spPr/>
        <p:txBody>
          <a:bodyPr/>
          <a:lstStyle/>
          <a:p>
            <a:fld id="{276BBADD-7FC0-4A86-87B2-54A73FEA8E77}" type="slidenum">
              <a:rPr lang="en-US" smtClean="0"/>
              <a:t>‹#›</a:t>
            </a:fld>
            <a:endParaRPr lang="en-US"/>
          </a:p>
        </p:txBody>
      </p:sp>
    </p:spTree>
    <p:extLst>
      <p:ext uri="{BB962C8B-B14F-4D97-AF65-F5344CB8AC3E}">
        <p14:creationId xmlns:p14="http://schemas.microsoft.com/office/powerpoint/2010/main" val="18217947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44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04800" y="6264275"/>
            <a:ext cx="2133600" cy="365125"/>
          </a:xfrm>
          <a:prstGeom prst="rect">
            <a:avLst/>
          </a:prstGeom>
          <a:noFill/>
        </p:spPr>
        <p:txBody>
          <a:bodyPr vert="horz" lIns="91440" tIns="45720" rIns="91440" bIns="45720" rtlCol="0" anchor="ctr"/>
          <a:lstStyle>
            <a:lvl1pPr algn="l">
              <a:defRPr sz="1200">
                <a:solidFill>
                  <a:schemeClr val="bg1">
                    <a:lumMod val="85000"/>
                  </a:schemeClr>
                </a:solidFill>
              </a:defRPr>
            </a:lvl1pPr>
          </a:lstStyle>
          <a:p>
            <a:fld id="{79EC85C7-8B8F-4290-9F35-338706989F03}" type="datetimeFigureOut">
              <a:rPr lang="en-US" smtClean="0"/>
              <a:pPr/>
              <a:t>10/9/2015</a:t>
            </a:fld>
            <a:endParaRPr lang="en-US" dirty="0"/>
          </a:p>
        </p:txBody>
      </p:sp>
      <p:sp>
        <p:nvSpPr>
          <p:cNvPr id="6" name="Slide Number Placeholder 5"/>
          <p:cNvSpPr>
            <a:spLocks noGrp="1"/>
          </p:cNvSpPr>
          <p:nvPr>
            <p:ph type="sldNum" sz="quarter" idx="4"/>
          </p:nvPr>
        </p:nvSpPr>
        <p:spPr>
          <a:xfrm>
            <a:off x="35814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BBADD-7FC0-4A86-87B2-54A73FEA8E77}" type="slidenum">
              <a:rPr lang="en-US" smtClean="0"/>
              <a:t>‹#›</a:t>
            </a:fld>
            <a:endParaRPr lang="en-US"/>
          </a:p>
        </p:txBody>
      </p:sp>
    </p:spTree>
    <p:extLst>
      <p:ext uri="{BB962C8B-B14F-4D97-AF65-F5344CB8AC3E}">
        <p14:creationId xmlns:p14="http://schemas.microsoft.com/office/powerpoint/2010/main" val="1766578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jdedrick@syr.ed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0"/>
            <a:ext cx="7772400" cy="1470025"/>
          </a:xfrm>
        </p:spPr>
        <p:txBody>
          <a:bodyPr/>
          <a:lstStyle/>
          <a:p>
            <a:r>
              <a:rPr lang="en-US" sz="3600" b="1" dirty="0"/>
              <a:t>Adoption of Smart Grid Technologies: Results of a Survey of U.S. Electric Utilities</a:t>
            </a:r>
            <a:r>
              <a:rPr lang="en-US" sz="3600" dirty="0" smtClean="0"/>
              <a:t>	</a:t>
            </a:r>
            <a:endParaRPr lang="en-US" sz="3600" dirty="0"/>
          </a:p>
        </p:txBody>
      </p:sp>
      <p:sp>
        <p:nvSpPr>
          <p:cNvPr id="3" name="Subtitle 2"/>
          <p:cNvSpPr>
            <a:spLocks noGrp="1"/>
          </p:cNvSpPr>
          <p:nvPr>
            <p:ph type="subTitle" idx="1"/>
          </p:nvPr>
        </p:nvSpPr>
        <p:spPr>
          <a:xfrm>
            <a:off x="457200" y="3276600"/>
            <a:ext cx="8001000" cy="2819400"/>
          </a:xfrm>
        </p:spPr>
        <p:txBody>
          <a:bodyPr>
            <a:normAutofit fontScale="92500" lnSpcReduction="20000"/>
          </a:bodyPr>
          <a:lstStyle/>
          <a:p>
            <a:r>
              <a:rPr lang="en-US" sz="2600" dirty="0">
                <a:cs typeface="Times New Roman" panose="02020603050405020304" pitchFamily="18" charset="0"/>
              </a:rPr>
              <a:t>Jason </a:t>
            </a:r>
            <a:r>
              <a:rPr lang="en-US" sz="2600" dirty="0" smtClean="0">
                <a:cs typeface="Times New Roman" panose="02020603050405020304" pitchFamily="18" charset="0"/>
              </a:rPr>
              <a:t>Dedrick, You Zheng</a:t>
            </a:r>
            <a:endParaRPr lang="en-US" sz="2600" dirty="0">
              <a:cs typeface="Times New Roman" panose="02020603050405020304" pitchFamily="18" charset="0"/>
            </a:endParaRPr>
          </a:p>
          <a:p>
            <a:r>
              <a:rPr lang="en-US" sz="2600" dirty="0">
                <a:cs typeface="Times New Roman" panose="02020603050405020304" pitchFamily="18" charset="0"/>
              </a:rPr>
              <a:t>School of Information Studies, Syracuse </a:t>
            </a:r>
            <a:r>
              <a:rPr lang="en-US" sz="2600" dirty="0" smtClean="0">
                <a:cs typeface="Times New Roman" panose="02020603050405020304" pitchFamily="18" charset="0"/>
              </a:rPr>
              <a:t>University</a:t>
            </a:r>
          </a:p>
          <a:p>
            <a:r>
              <a:rPr lang="en-US" sz="2600" dirty="0" smtClean="0">
                <a:cs typeface="Times New Roman" panose="02020603050405020304" pitchFamily="18" charset="0"/>
              </a:rPr>
              <a:t>Presented at the 2015 Grid of the Future Symposium</a:t>
            </a:r>
          </a:p>
          <a:p>
            <a:r>
              <a:rPr lang="en-US" sz="2600" dirty="0" smtClean="0">
                <a:cs typeface="Times New Roman" panose="02020603050405020304" pitchFamily="18" charset="0"/>
              </a:rPr>
              <a:t>October 11-13, Chicago, IL</a:t>
            </a:r>
          </a:p>
          <a:p>
            <a:endParaRPr lang="en-US" sz="2000" dirty="0">
              <a:latin typeface="Times New Roman" panose="02020603050405020304" pitchFamily="18" charset="0"/>
              <a:cs typeface="Times New Roman" panose="02020603050405020304" pitchFamily="18" charset="0"/>
            </a:endParaRPr>
          </a:p>
          <a:p>
            <a:r>
              <a:rPr lang="en-US" sz="2000" dirty="0"/>
              <a:t>This material is based upon work supported by the National Science Foundation under Grant No. </a:t>
            </a:r>
            <a:r>
              <a:rPr lang="en-US" sz="2000" dirty="0" smtClean="0">
                <a:latin typeface="Times New Roman" panose="02020603050405020304" pitchFamily="18" charset="0"/>
                <a:cs typeface="Times New Roman" panose="02020603050405020304" pitchFamily="18" charset="0"/>
              </a:rPr>
              <a:t>SES-1231192. </a:t>
            </a:r>
            <a:r>
              <a:rPr lang="en-US" sz="2000" dirty="0"/>
              <a:t>Any opinions, findings, and conclusions or recommendations expressed in this material are those of the </a:t>
            </a:r>
            <a:r>
              <a:rPr lang="en-US" sz="2000" dirty="0" smtClean="0"/>
              <a:t>authors </a:t>
            </a:r>
            <a:r>
              <a:rPr lang="en-US" sz="2000" dirty="0"/>
              <a:t>and do not necessarily reflect the views of the National Science </a:t>
            </a:r>
            <a:r>
              <a:rPr lang="en-US" sz="2000" dirty="0" smtClean="0"/>
              <a:t>Foundation.</a:t>
            </a:r>
            <a:endParaRPr lang="en-US" sz="2000" dirty="0" smtClean="0">
              <a:latin typeface="Times New Roman" panose="02020603050405020304" pitchFamily="18" charset="0"/>
              <a:cs typeface="Times New Roman" panose="02020603050405020304" pitchFamily="18" charset="0"/>
            </a:endParaRPr>
          </a:p>
          <a:p>
            <a:endParaRPr lang="en-US" sz="2600"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78697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 have a high level of expertise:</a:t>
            </a:r>
            <a:endParaRPr lang="en-US" dirty="0"/>
          </a:p>
        </p:txBody>
      </p:sp>
      <p:pic>
        <p:nvPicPr>
          <p:cNvPr id="7170" name="Chart 7"/>
          <p:cNvPicPr>
            <a:picLocks noChangeArrowheads="1"/>
          </p:cNvPicPr>
          <p:nvPr/>
        </p:nvPicPr>
        <p:blipFill>
          <a:blip r:embed="rId3">
            <a:extLst>
              <a:ext uri="{28A0092B-C50C-407E-A947-70E740481C1C}">
                <a14:useLocalDpi xmlns:a14="http://schemas.microsoft.com/office/drawing/2010/main" val="0"/>
              </a:ext>
            </a:extLst>
          </a:blip>
          <a:srcRect r="-55" b="-47"/>
          <a:stretch>
            <a:fillRect/>
          </a:stretch>
        </p:blipFill>
        <p:spPr bwMode="auto">
          <a:xfrm>
            <a:off x="457200" y="1447800"/>
            <a:ext cx="822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260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Organizational impacts</a:t>
            </a:r>
            <a:endParaRPr lang="en-US" dirty="0"/>
          </a:p>
        </p:txBody>
      </p:sp>
      <p:pic>
        <p:nvPicPr>
          <p:cNvPr id="8194" name="Chart 6"/>
          <p:cNvPicPr>
            <a:picLocks noChangeArrowheads="1"/>
          </p:cNvPicPr>
          <p:nvPr/>
        </p:nvPicPr>
        <p:blipFill>
          <a:blip r:embed="rId3">
            <a:extLst>
              <a:ext uri="{28A0092B-C50C-407E-A947-70E740481C1C}">
                <a14:useLocalDpi xmlns:a14="http://schemas.microsoft.com/office/drawing/2010/main" val="0"/>
              </a:ext>
            </a:extLst>
          </a:blip>
          <a:srcRect r="-37" b="-78"/>
          <a:stretch>
            <a:fillRect/>
          </a:stretch>
        </p:blipFill>
        <p:spPr bwMode="auto">
          <a:xfrm>
            <a:off x="609600" y="1676400"/>
            <a:ext cx="7924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3300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600200"/>
            <a:ext cx="8458200" cy="42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normAutofit/>
          </a:bodyPr>
          <a:lstStyle/>
          <a:p>
            <a:r>
              <a:rPr lang="en-US" dirty="0" smtClean="0"/>
              <a:t>IOUs, municipals and co-ops</a:t>
            </a:r>
            <a:endParaRPr lang="en-US" dirty="0"/>
          </a:p>
        </p:txBody>
      </p:sp>
      <p:sp>
        <p:nvSpPr>
          <p:cNvPr id="3" name="Content Placeholder 2"/>
          <p:cNvSpPr>
            <a:spLocks noGrp="1"/>
          </p:cNvSpPr>
          <p:nvPr>
            <p:ph idx="1"/>
          </p:nvPr>
        </p:nvSpPr>
        <p:spPr/>
        <p:txBody>
          <a:bodyPr>
            <a:normAutofit lnSpcReduction="10000"/>
          </a:bodyPr>
          <a:lstStyle/>
          <a:p>
            <a:pPr>
              <a:buClr>
                <a:schemeClr val="accent1"/>
              </a:buClr>
              <a:buFont typeface="Wingdings" panose="05000000000000000000" pitchFamily="2" charset="2"/>
              <a:buChar char="v"/>
            </a:pPr>
            <a:r>
              <a:rPr lang="en-US" dirty="0" smtClean="0"/>
              <a:t>No difference in AMI deployment</a:t>
            </a:r>
          </a:p>
          <a:p>
            <a:pPr>
              <a:buClr>
                <a:schemeClr val="accent1"/>
              </a:buClr>
              <a:buFont typeface="Wingdings" panose="05000000000000000000" pitchFamily="2" charset="2"/>
              <a:buChar char="v"/>
            </a:pPr>
            <a:r>
              <a:rPr lang="en-US" dirty="0" smtClean="0"/>
              <a:t>IOUs have significantly higher deployment of grid technologies, e.g., MDMS, OMS, DER, DMS, VVO, PMU and </a:t>
            </a:r>
            <a:r>
              <a:rPr lang="en-US" dirty="0" err="1" smtClean="0"/>
              <a:t>microgrids</a:t>
            </a:r>
            <a:r>
              <a:rPr lang="en-US" dirty="0" smtClean="0"/>
              <a:t>.</a:t>
            </a:r>
          </a:p>
          <a:p>
            <a:pPr>
              <a:buClr>
                <a:schemeClr val="accent1"/>
              </a:buClr>
              <a:buFont typeface="Wingdings" panose="05000000000000000000" pitchFamily="2" charset="2"/>
              <a:buChar char="v"/>
            </a:pPr>
            <a:r>
              <a:rPr lang="en-US" dirty="0" smtClean="0"/>
              <a:t>IOUs have higher deployment of HAN, EV, dynamic pricing and in-home displays. Co-ops have higher use of pre-paid pricing.</a:t>
            </a:r>
          </a:p>
          <a:p>
            <a:pPr>
              <a:buClr>
                <a:schemeClr val="accent1"/>
              </a:buClr>
              <a:buFont typeface="Wingdings" panose="05000000000000000000" pitchFamily="2" charset="2"/>
              <a:buChar char="v"/>
            </a:pPr>
            <a:r>
              <a:rPr lang="en-US" dirty="0" smtClean="0"/>
              <a:t>No significant differences in motivations, obstacles, expertise or organizational impacts.</a:t>
            </a:r>
            <a:endParaRPr lang="en-US" dirty="0"/>
          </a:p>
        </p:txBody>
      </p:sp>
    </p:spTree>
    <p:extLst>
      <p:ext uri="{BB962C8B-B14F-4D97-AF65-F5344CB8AC3E}">
        <p14:creationId xmlns:p14="http://schemas.microsoft.com/office/powerpoint/2010/main" val="3797022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600200"/>
            <a:ext cx="8458200" cy="42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normAutofit/>
          </a:bodyPr>
          <a:lstStyle/>
          <a:p>
            <a:r>
              <a:rPr lang="en-US" dirty="0" smtClean="0"/>
              <a:t>Other factors influencing adoption</a:t>
            </a:r>
            <a:endParaRPr lang="en-US" dirty="0"/>
          </a:p>
        </p:txBody>
      </p:sp>
      <p:sp>
        <p:nvSpPr>
          <p:cNvPr id="3" name="Content Placeholder 2"/>
          <p:cNvSpPr>
            <a:spLocks noGrp="1"/>
          </p:cNvSpPr>
          <p:nvPr>
            <p:ph idx="1"/>
          </p:nvPr>
        </p:nvSpPr>
        <p:spPr/>
        <p:txBody>
          <a:bodyPr>
            <a:normAutofit/>
          </a:bodyPr>
          <a:lstStyle/>
          <a:p>
            <a:pPr>
              <a:buClr>
                <a:schemeClr val="accent1"/>
              </a:buClr>
              <a:buFont typeface="Wingdings" panose="05000000000000000000" pitchFamily="2" charset="2"/>
              <a:buChar char="v"/>
            </a:pPr>
            <a:r>
              <a:rPr lang="en-US" dirty="0" smtClean="0"/>
              <a:t>Initial regression results on adoption of grid-side technologies.</a:t>
            </a:r>
          </a:p>
          <a:p>
            <a:pPr lvl="1">
              <a:buClr>
                <a:schemeClr val="accent1"/>
              </a:buClr>
              <a:buFont typeface="Wingdings" panose="05000000000000000000" pitchFamily="2" charset="2"/>
              <a:buChar char="v"/>
            </a:pPr>
            <a:r>
              <a:rPr lang="en-US" dirty="0" smtClean="0"/>
              <a:t>Ownership</a:t>
            </a:r>
          </a:p>
          <a:p>
            <a:pPr lvl="1">
              <a:buClr>
                <a:schemeClr val="accent1"/>
              </a:buClr>
              <a:buFont typeface="Wingdings" panose="05000000000000000000" pitchFamily="2" charset="2"/>
              <a:buChar char="v"/>
            </a:pPr>
            <a:r>
              <a:rPr lang="en-US" dirty="0" smtClean="0"/>
              <a:t>Expertise</a:t>
            </a:r>
          </a:p>
          <a:p>
            <a:pPr lvl="1">
              <a:buClr>
                <a:schemeClr val="accent1"/>
              </a:buClr>
              <a:buFont typeface="Wingdings" panose="05000000000000000000" pitchFamily="2" charset="2"/>
              <a:buChar char="v"/>
            </a:pPr>
            <a:r>
              <a:rPr lang="en-US" dirty="0" smtClean="0"/>
              <a:t>Organizational monitoring and responsiveness to technology changes</a:t>
            </a:r>
          </a:p>
          <a:p>
            <a:pPr lvl="1">
              <a:buClr>
                <a:schemeClr val="accent1"/>
              </a:buClr>
              <a:buFont typeface="Wingdings" panose="05000000000000000000" pitchFamily="2" charset="2"/>
              <a:buChar char="v"/>
            </a:pPr>
            <a:r>
              <a:rPr lang="en-US" dirty="0" smtClean="0"/>
              <a:t>Inconclusive on attitudes of regulators or board members.</a:t>
            </a:r>
            <a:endParaRPr lang="en-US" dirty="0"/>
          </a:p>
        </p:txBody>
      </p:sp>
    </p:spTree>
    <p:extLst>
      <p:ext uri="{BB962C8B-B14F-4D97-AF65-F5344CB8AC3E}">
        <p14:creationId xmlns:p14="http://schemas.microsoft.com/office/powerpoint/2010/main" val="2726642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600200"/>
            <a:ext cx="8458200" cy="42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normAutofit/>
          </a:bodyPr>
          <a:lstStyle/>
          <a:p>
            <a:r>
              <a:rPr lang="en-US" dirty="0" smtClean="0"/>
              <a:t>Conclusions</a:t>
            </a:r>
            <a:endParaRPr lang="en-US" dirty="0"/>
          </a:p>
        </p:txBody>
      </p:sp>
      <p:sp>
        <p:nvSpPr>
          <p:cNvPr id="3" name="Content Placeholder 2"/>
          <p:cNvSpPr>
            <a:spLocks noGrp="1"/>
          </p:cNvSpPr>
          <p:nvPr>
            <p:ph idx="1"/>
          </p:nvPr>
        </p:nvSpPr>
        <p:spPr/>
        <p:txBody>
          <a:bodyPr>
            <a:normAutofit lnSpcReduction="10000"/>
          </a:bodyPr>
          <a:lstStyle/>
          <a:p>
            <a:pPr>
              <a:buClr>
                <a:schemeClr val="accent1"/>
              </a:buClr>
              <a:buFont typeface="Wingdings" panose="05000000000000000000" pitchFamily="2" charset="2"/>
              <a:buChar char="v"/>
            </a:pPr>
            <a:r>
              <a:rPr lang="en-US" dirty="0"/>
              <a:t> </a:t>
            </a:r>
            <a:r>
              <a:rPr lang="en-US" dirty="0" smtClean="0"/>
              <a:t>Smart grid adoption varies widely across utilities and across technologies.</a:t>
            </a:r>
          </a:p>
          <a:p>
            <a:pPr>
              <a:buClr>
                <a:schemeClr val="accent1"/>
              </a:buClr>
              <a:buFont typeface="Wingdings" panose="05000000000000000000" pitchFamily="2" charset="2"/>
              <a:buChar char="v"/>
            </a:pPr>
            <a:r>
              <a:rPr lang="en-US" dirty="0" smtClean="0"/>
              <a:t>Main motivations are cost savings and operational improvement. Main obstacles are technology maturity and cost.</a:t>
            </a:r>
          </a:p>
          <a:p>
            <a:pPr>
              <a:buClr>
                <a:schemeClr val="accent1"/>
              </a:buClr>
              <a:buFont typeface="Wingdings" panose="05000000000000000000" pitchFamily="2" charset="2"/>
              <a:buChar char="v"/>
            </a:pPr>
            <a:r>
              <a:rPr lang="en-US" dirty="0" smtClean="0"/>
              <a:t>Regulatory/policy factors somewhat less important than expected.</a:t>
            </a:r>
          </a:p>
          <a:p>
            <a:pPr>
              <a:buClr>
                <a:schemeClr val="accent1"/>
              </a:buClr>
              <a:buFont typeface="Wingdings" panose="05000000000000000000" pitchFamily="2" charset="2"/>
              <a:buChar char="v"/>
            </a:pPr>
            <a:r>
              <a:rPr lang="en-US" dirty="0" smtClean="0"/>
              <a:t>Adoption requires significant change in organizational structure and processes.</a:t>
            </a:r>
          </a:p>
          <a:p>
            <a:pPr>
              <a:buClr>
                <a:schemeClr val="accent1"/>
              </a:buClr>
              <a:buFont typeface="Wingdings" panose="05000000000000000000" pitchFamily="2" charset="2"/>
              <a:buChar char="v"/>
            </a:pPr>
            <a:endParaRPr lang="en-US" dirty="0"/>
          </a:p>
        </p:txBody>
      </p:sp>
    </p:spTree>
    <p:extLst>
      <p:ext uri="{BB962C8B-B14F-4D97-AF65-F5344CB8AC3E}">
        <p14:creationId xmlns:p14="http://schemas.microsoft.com/office/powerpoint/2010/main" val="20399677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600200"/>
            <a:ext cx="8458200" cy="42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normAutofit fontScale="90000"/>
          </a:bodyPr>
          <a:lstStyle/>
          <a:p>
            <a:r>
              <a:rPr lang="en-US" dirty="0" smtClean="0"/>
              <a:t>Smart grid research projects at Syracuse</a:t>
            </a:r>
            <a:endParaRPr lang="en-US" dirty="0"/>
          </a:p>
        </p:txBody>
      </p:sp>
      <p:sp>
        <p:nvSpPr>
          <p:cNvPr id="3" name="Content Placeholder 2"/>
          <p:cNvSpPr>
            <a:spLocks noGrp="1"/>
          </p:cNvSpPr>
          <p:nvPr>
            <p:ph idx="1"/>
          </p:nvPr>
        </p:nvSpPr>
        <p:spPr/>
        <p:txBody>
          <a:bodyPr>
            <a:normAutofit/>
          </a:bodyPr>
          <a:lstStyle/>
          <a:p>
            <a:pPr marL="0" indent="0">
              <a:buClr>
                <a:schemeClr val="accent1"/>
              </a:buClr>
              <a:buNone/>
            </a:pPr>
            <a:r>
              <a:rPr lang="en-US" dirty="0" smtClean="0"/>
              <a:t>1. Smart grid adoption by U.S. utilities</a:t>
            </a:r>
          </a:p>
          <a:p>
            <a:pPr marL="0" indent="0">
              <a:buClr>
                <a:schemeClr val="accent1"/>
              </a:buClr>
              <a:buNone/>
            </a:pPr>
            <a:r>
              <a:rPr lang="en-US" dirty="0" smtClean="0"/>
              <a:t>2. Data privacy and smart meters</a:t>
            </a:r>
          </a:p>
          <a:p>
            <a:pPr marL="0" indent="0">
              <a:buClr>
                <a:schemeClr val="accent1"/>
              </a:buClr>
              <a:buNone/>
            </a:pPr>
            <a:r>
              <a:rPr lang="en-US" dirty="0" smtClean="0"/>
              <a:t>3. Big Data analysis of consumer electricity use</a:t>
            </a:r>
          </a:p>
          <a:p>
            <a:pPr marL="0" indent="0">
              <a:buClr>
                <a:schemeClr val="accent1"/>
              </a:buClr>
              <a:buNone/>
            </a:pPr>
            <a:endParaRPr lang="en-US" dirty="0"/>
          </a:p>
          <a:p>
            <a:pPr marL="0" indent="0" algn="ctr">
              <a:buClr>
                <a:schemeClr val="accent1"/>
              </a:buClr>
              <a:buNone/>
            </a:pPr>
            <a:r>
              <a:rPr lang="en-US" smtClean="0"/>
              <a:t>smartgridresearch.syr.edu</a:t>
            </a:r>
            <a:endParaRPr lang="en-US" dirty="0" smtClean="0"/>
          </a:p>
          <a:p>
            <a:pPr marL="0" indent="0" algn="ctr">
              <a:buClr>
                <a:schemeClr val="accent1"/>
              </a:buClr>
              <a:buNone/>
            </a:pPr>
            <a:r>
              <a:rPr lang="en-US" dirty="0">
                <a:hlinkClick r:id="rId3"/>
              </a:rPr>
              <a:t>jdedrick@syr.edu</a:t>
            </a:r>
            <a:endParaRPr lang="en-US" dirty="0"/>
          </a:p>
          <a:p>
            <a:pPr marL="0" indent="0">
              <a:buClr>
                <a:schemeClr val="accent1"/>
              </a:buClr>
              <a:buNone/>
            </a:pPr>
            <a:endParaRPr lang="en-US" dirty="0" smtClean="0"/>
          </a:p>
          <a:p>
            <a:pPr marL="0" indent="0">
              <a:buClr>
                <a:schemeClr val="accent1"/>
              </a:buClr>
              <a:buNone/>
            </a:pPr>
            <a:endParaRPr lang="en-US" dirty="0"/>
          </a:p>
        </p:txBody>
      </p:sp>
    </p:spTree>
    <p:extLst>
      <p:ext uri="{BB962C8B-B14F-4D97-AF65-F5344CB8AC3E}">
        <p14:creationId xmlns:p14="http://schemas.microsoft.com/office/powerpoint/2010/main" val="877861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600200"/>
            <a:ext cx="8458200" cy="42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normAutofit/>
          </a:bodyPr>
          <a:lstStyle/>
          <a:p>
            <a:r>
              <a:rPr lang="en-US" dirty="0" smtClean="0"/>
              <a:t>Research questions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800" dirty="0" smtClean="0"/>
              <a:t>1. What </a:t>
            </a:r>
            <a:r>
              <a:rPr lang="en-US" sz="2800" dirty="0"/>
              <a:t>is the level of deployment of different smart grid technologies among U.S. electric utilities? </a:t>
            </a:r>
            <a:endParaRPr lang="en-US" sz="2800" dirty="0" smtClean="0"/>
          </a:p>
          <a:p>
            <a:pPr marL="0" indent="0">
              <a:buNone/>
            </a:pPr>
            <a:r>
              <a:rPr lang="en-US" sz="2800" dirty="0" smtClean="0"/>
              <a:t>2. </a:t>
            </a:r>
            <a:r>
              <a:rPr lang="en-US" sz="2800" dirty="0"/>
              <a:t>What are the main motivations for smart grid deployment? </a:t>
            </a:r>
            <a:endParaRPr lang="en-US" sz="2800" dirty="0" smtClean="0"/>
          </a:p>
          <a:p>
            <a:pPr marL="0" indent="0">
              <a:buNone/>
            </a:pPr>
            <a:r>
              <a:rPr lang="en-US" sz="2800" dirty="0" smtClean="0"/>
              <a:t>3. </a:t>
            </a:r>
            <a:r>
              <a:rPr lang="en-US" sz="2800" dirty="0"/>
              <a:t>What are the main obstacles to deployment? </a:t>
            </a:r>
            <a:endParaRPr lang="en-US" sz="2800" dirty="0" smtClean="0"/>
          </a:p>
          <a:p>
            <a:pPr marL="0" indent="0">
              <a:buNone/>
            </a:pPr>
            <a:r>
              <a:rPr lang="en-US" sz="2800" dirty="0" smtClean="0"/>
              <a:t>4. </a:t>
            </a:r>
            <a:r>
              <a:rPr lang="en-US" sz="2800" dirty="0"/>
              <a:t>What are the main organizational impacts of smart grid adoption</a:t>
            </a:r>
            <a:r>
              <a:rPr lang="en-US" sz="2800" dirty="0" smtClean="0"/>
              <a:t>?</a:t>
            </a:r>
          </a:p>
          <a:p>
            <a:pPr marL="0" indent="0">
              <a:buNone/>
            </a:pPr>
            <a:r>
              <a:rPr lang="en-US" sz="2800" dirty="0" smtClean="0"/>
              <a:t>5. </a:t>
            </a:r>
            <a:r>
              <a:rPr lang="en-US" sz="2800" dirty="0"/>
              <a:t>How do IOUs, municipals and cooperatives differ in terms of adoption rate, motivations and organizational factors?</a:t>
            </a:r>
          </a:p>
          <a:p>
            <a:pPr>
              <a:buClr>
                <a:schemeClr val="accent1"/>
              </a:buClr>
              <a:buFont typeface="Wingdings" panose="05000000000000000000" pitchFamily="2" charset="2"/>
              <a:buChar char="v"/>
            </a:pPr>
            <a:endParaRPr lang="en-US" sz="2800" dirty="0"/>
          </a:p>
        </p:txBody>
      </p:sp>
    </p:spTree>
    <p:extLst>
      <p:ext uri="{BB962C8B-B14F-4D97-AF65-F5344CB8AC3E}">
        <p14:creationId xmlns:p14="http://schemas.microsoft.com/office/powerpoint/2010/main" val="2772048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600200"/>
            <a:ext cx="8458200" cy="42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normAutofit/>
          </a:bodyPr>
          <a:lstStyle/>
          <a:p>
            <a:r>
              <a:rPr lang="en-US" dirty="0" smtClean="0"/>
              <a:t>Research methods</a:t>
            </a:r>
            <a:endParaRPr lang="en-US" dirty="0"/>
          </a:p>
        </p:txBody>
      </p:sp>
      <p:sp>
        <p:nvSpPr>
          <p:cNvPr id="3" name="Content Placeholder 2"/>
          <p:cNvSpPr>
            <a:spLocks noGrp="1"/>
          </p:cNvSpPr>
          <p:nvPr>
            <p:ph idx="1"/>
          </p:nvPr>
        </p:nvSpPr>
        <p:spPr/>
        <p:txBody>
          <a:bodyPr>
            <a:normAutofit/>
          </a:bodyPr>
          <a:lstStyle/>
          <a:p>
            <a:pPr>
              <a:buClr>
                <a:schemeClr val="accent1"/>
              </a:buClr>
              <a:buFont typeface="Wingdings" panose="05000000000000000000" pitchFamily="2" charset="2"/>
              <a:buChar char="v"/>
            </a:pPr>
            <a:r>
              <a:rPr lang="en-US" dirty="0" smtClean="0"/>
              <a:t>Survey of 217 representatives of 198 U.S. electric utilities</a:t>
            </a:r>
          </a:p>
          <a:p>
            <a:pPr>
              <a:buClr>
                <a:schemeClr val="accent1"/>
              </a:buClr>
              <a:buFont typeface="Wingdings" panose="05000000000000000000" pitchFamily="2" charset="2"/>
              <a:buChar char="v"/>
            </a:pPr>
            <a:r>
              <a:rPr lang="en-US" dirty="0" smtClean="0"/>
              <a:t>38 IOUs, 64 municipals, 96 cooperatives</a:t>
            </a:r>
          </a:p>
          <a:p>
            <a:pPr>
              <a:buClr>
                <a:schemeClr val="accent1"/>
              </a:buClr>
              <a:buFont typeface="Wingdings" panose="05000000000000000000" pitchFamily="2" charset="2"/>
              <a:buChar char="v"/>
            </a:pPr>
            <a:r>
              <a:rPr lang="en-US" dirty="0" smtClean="0"/>
              <a:t>31 </a:t>
            </a:r>
            <a:r>
              <a:rPr lang="en-US" dirty="0"/>
              <a:t>didn’t answer any </a:t>
            </a:r>
            <a:r>
              <a:rPr lang="en-US" dirty="0" smtClean="0"/>
              <a:t>questions, so 186 usable surveys. </a:t>
            </a:r>
          </a:p>
          <a:p>
            <a:pPr>
              <a:buClr>
                <a:schemeClr val="accent1"/>
              </a:buClr>
              <a:buFont typeface="Wingdings" panose="05000000000000000000" pitchFamily="2" charset="2"/>
              <a:buChar char="v"/>
            </a:pPr>
            <a:r>
              <a:rPr lang="en-US" dirty="0" smtClean="0"/>
              <a:t>Not all answered all questions, so N varies by question.</a:t>
            </a:r>
            <a:endParaRPr lang="en-US" dirty="0"/>
          </a:p>
          <a:p>
            <a:pPr>
              <a:buClr>
                <a:schemeClr val="accent1"/>
              </a:buClr>
              <a:buFont typeface="Wingdings" panose="05000000000000000000" pitchFamily="2" charset="2"/>
              <a:buChar char="v"/>
            </a:pPr>
            <a:endParaRPr lang="en-US" dirty="0"/>
          </a:p>
        </p:txBody>
      </p:sp>
    </p:spTree>
    <p:extLst>
      <p:ext uri="{BB962C8B-B14F-4D97-AF65-F5344CB8AC3E}">
        <p14:creationId xmlns:p14="http://schemas.microsoft.com/office/powerpoint/2010/main" val="2644262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600200"/>
            <a:ext cx="8458200" cy="42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normAutofit/>
          </a:bodyPr>
          <a:lstStyle/>
          <a:p>
            <a:r>
              <a:rPr lang="en-US" dirty="0" smtClean="0"/>
              <a:t>Level of deployment: AMI</a:t>
            </a:r>
            <a:endParaRPr lang="en-US" dirty="0"/>
          </a:p>
        </p:txBody>
      </p:sp>
      <p:pic>
        <p:nvPicPr>
          <p:cNvPr id="1026" name="Chart 1"/>
          <p:cNvPicPr>
            <a:picLocks noChangeArrowheads="1"/>
          </p:cNvPicPr>
          <p:nvPr/>
        </p:nvPicPr>
        <p:blipFill>
          <a:blip r:embed="rId3">
            <a:extLst>
              <a:ext uri="{28A0092B-C50C-407E-A947-70E740481C1C}">
                <a14:useLocalDpi xmlns:a14="http://schemas.microsoft.com/office/drawing/2010/main" val="0"/>
              </a:ext>
            </a:extLst>
          </a:blip>
          <a:srcRect b="-69"/>
          <a:stretch>
            <a:fillRect/>
          </a:stretch>
        </p:blipFill>
        <p:spPr bwMode="auto">
          <a:xfrm>
            <a:off x="838200" y="1600200"/>
            <a:ext cx="7162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6081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Level of deployment: grid-side technologies</a:t>
            </a:r>
            <a:endParaRPr lang="en-US" sz="3600" dirty="0"/>
          </a:p>
        </p:txBody>
      </p:sp>
      <p:pic>
        <p:nvPicPr>
          <p:cNvPr id="2050" name="Chart 11"/>
          <p:cNvPicPr>
            <a:picLocks noChangeArrowheads="1"/>
          </p:cNvPicPr>
          <p:nvPr/>
        </p:nvPicPr>
        <p:blipFill>
          <a:blip r:embed="rId3">
            <a:extLst>
              <a:ext uri="{28A0092B-C50C-407E-A947-70E740481C1C}">
                <a14:useLocalDpi xmlns:a14="http://schemas.microsoft.com/office/drawing/2010/main" val="0"/>
              </a:ext>
            </a:extLst>
          </a:blip>
          <a:srcRect b="-20"/>
          <a:stretch>
            <a:fillRect/>
          </a:stretch>
        </p:blipFill>
        <p:spPr bwMode="auto">
          <a:xfrm>
            <a:off x="457200" y="1371600"/>
            <a:ext cx="822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5205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Level of deployment: customer – side technologies</a:t>
            </a:r>
            <a:endParaRPr lang="en-US" dirty="0"/>
          </a:p>
        </p:txBody>
      </p:sp>
      <p:sp>
        <p:nvSpPr>
          <p:cNvPr id="5" name="Content Placeholder 4"/>
          <p:cNvSpPr>
            <a:spLocks noGrp="1"/>
          </p:cNvSpPr>
          <p:nvPr>
            <p:ph idx="1"/>
          </p:nvPr>
        </p:nvSpPr>
        <p:spPr>
          <a:xfrm>
            <a:off x="609600" y="1600200"/>
            <a:ext cx="7924800" cy="4525963"/>
          </a:xfrm>
        </p:spPr>
        <p:txBody>
          <a:bodyPr/>
          <a:lstStyle/>
          <a:p>
            <a:endParaRPr lang="en-US"/>
          </a:p>
        </p:txBody>
      </p:sp>
      <p:pic>
        <p:nvPicPr>
          <p:cNvPr id="3074" name="Chart 12"/>
          <p:cNvPicPr>
            <a:picLocks noChangeArrowheads="1"/>
          </p:cNvPicPr>
          <p:nvPr/>
        </p:nvPicPr>
        <p:blipFill>
          <a:blip r:embed="rId3">
            <a:extLst>
              <a:ext uri="{28A0092B-C50C-407E-A947-70E740481C1C}">
                <a14:useLocalDpi xmlns:a14="http://schemas.microsoft.com/office/drawing/2010/main" val="0"/>
              </a:ext>
            </a:extLst>
          </a:blip>
          <a:srcRect r="-56" b="-21"/>
          <a:stretch>
            <a:fillRect/>
          </a:stretch>
        </p:blipFill>
        <p:spPr bwMode="auto">
          <a:xfrm>
            <a:off x="304800" y="1600200"/>
            <a:ext cx="8458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8407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229600" cy="944562"/>
          </a:xfrm>
        </p:spPr>
        <p:txBody>
          <a:bodyPr>
            <a:normAutofit/>
          </a:bodyPr>
          <a:lstStyle/>
          <a:p>
            <a:r>
              <a:rPr lang="en-US" dirty="0" smtClean="0"/>
              <a:t>Integration of smart grid technologies</a:t>
            </a:r>
            <a:endParaRPr lang="en-US" dirty="0"/>
          </a:p>
        </p:txBody>
      </p:sp>
      <p:pic>
        <p:nvPicPr>
          <p:cNvPr id="4099" name="Chart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7620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814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Motivations to adopt smart grid</a:t>
            </a:r>
            <a:endParaRPr lang="en-US" dirty="0"/>
          </a:p>
        </p:txBody>
      </p:sp>
      <p:sp>
        <p:nvSpPr>
          <p:cNvPr id="5" name="Content Placeholder 4"/>
          <p:cNvSpPr>
            <a:spLocks noGrp="1"/>
          </p:cNvSpPr>
          <p:nvPr>
            <p:ph idx="1"/>
          </p:nvPr>
        </p:nvSpPr>
        <p:spPr/>
        <p:txBody>
          <a:bodyPr/>
          <a:lstStyle/>
          <a:p>
            <a:endParaRPr lang="en-US"/>
          </a:p>
        </p:txBody>
      </p:sp>
      <p:pic>
        <p:nvPicPr>
          <p:cNvPr id="5122" name="Chart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82296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3475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Obstacles to smart grid adoption</a:t>
            </a:r>
            <a:endParaRPr lang="en-US" dirty="0"/>
          </a:p>
        </p:txBody>
      </p:sp>
      <p:pic>
        <p:nvPicPr>
          <p:cNvPr id="6147" name="Chart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8153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0960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14425D"/>
      </a:hlink>
      <a:folHlink>
        <a:srgbClr val="14425D"/>
      </a:folHlink>
    </a:clrScheme>
    <a:fontScheme name="Custom 1">
      <a:majorFont>
        <a:latin typeface="Franklin Gothic Demi Cond"/>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18781</TotalTime>
  <Words>551</Words>
  <Application>Microsoft Office PowerPoint</Application>
  <PresentationFormat>On-screen Show (4:3)</PresentationFormat>
  <Paragraphs>69</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Adoption of Smart Grid Technologies: Results of a Survey of U.S. Electric Utilities </vt:lpstr>
      <vt:lpstr>Research questions</vt:lpstr>
      <vt:lpstr>Research methods</vt:lpstr>
      <vt:lpstr>Level of deployment: AMI</vt:lpstr>
      <vt:lpstr>Level of deployment: grid-side technologies</vt:lpstr>
      <vt:lpstr>Level of deployment: customer – side technologies</vt:lpstr>
      <vt:lpstr>Integration of smart grid technologies</vt:lpstr>
      <vt:lpstr>Motivations to adopt smart grid</vt:lpstr>
      <vt:lpstr>Obstacles to smart grid adoption</vt:lpstr>
      <vt:lpstr>We have a high level of expertise:</vt:lpstr>
      <vt:lpstr>Organizational impacts</vt:lpstr>
      <vt:lpstr>IOUs, municipals and co-ops</vt:lpstr>
      <vt:lpstr>Other factors influencing adoption</vt:lpstr>
      <vt:lpstr>Conclusions</vt:lpstr>
      <vt:lpstr>Smart grid research projects at Syracuse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Clarke</dc:creator>
  <cp:lastModifiedBy>rbush</cp:lastModifiedBy>
  <cp:revision>155</cp:revision>
  <cp:lastPrinted>2014-10-18T22:47:55Z</cp:lastPrinted>
  <dcterms:created xsi:type="dcterms:W3CDTF">2010-08-27T19:04:21Z</dcterms:created>
  <dcterms:modified xsi:type="dcterms:W3CDTF">2015-10-10T02:25:15Z</dcterms:modified>
</cp:coreProperties>
</file>