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64" r:id="rId5"/>
    <p:sldId id="265" r:id="rId6"/>
    <p:sldId id="266" r:id="rId7"/>
    <p:sldId id="267" r:id="rId8"/>
    <p:sldId id="268" r:id="rId9"/>
    <p:sldId id="269" r:id="rId10"/>
    <p:sldId id="281" r:id="rId11"/>
    <p:sldId id="282" r:id="rId12"/>
    <p:sldId id="283" r:id="rId13"/>
    <p:sldId id="284" r:id="rId14"/>
    <p:sldId id="275" r:id="rId15"/>
    <p:sldId id="276" r:id="rId16"/>
    <p:sldId id="277" r:id="rId17"/>
    <p:sldId id="279" r:id="rId18"/>
    <p:sldId id="278" r:id="rId19"/>
    <p:sldId id="280" r:id="rId20"/>
    <p:sldId id="270" r:id="rId21"/>
    <p:sldId id="271" r:id="rId22"/>
    <p:sldId id="272" r:id="rId23"/>
    <p:sldId id="273" r:id="rId24"/>
    <p:sldId id="286" r:id="rId25"/>
    <p:sldId id="274" r:id="rId26"/>
  </p:sldIdLst>
  <p:sldSz cx="13003213" cy="9756775"/>
  <p:notesSz cx="7315200" cy="9601200"/>
  <p:defaultTextStyle>
    <a:defPPr>
      <a:defRPr lang="en-US"/>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49" autoAdjust="0"/>
    <p:restoredTop sz="72343" autoAdjust="0"/>
  </p:normalViewPr>
  <p:slideViewPr>
    <p:cSldViewPr snapToGrid="0" snapToObjects="1">
      <p:cViewPr>
        <p:scale>
          <a:sx n="50" d="100"/>
          <a:sy n="50" d="100"/>
        </p:scale>
        <p:origin x="-1812" y="-360"/>
      </p:cViewPr>
      <p:guideLst>
        <p:guide orient="horz" pos="3073"/>
        <p:guide pos="4096"/>
      </p:guideLst>
    </p:cSldViewPr>
  </p:slideViewPr>
  <p:notesTextViewPr>
    <p:cViewPr>
      <p:scale>
        <a:sx n="100" d="100"/>
        <a:sy n="100" d="100"/>
      </p:scale>
      <p:origin x="0" y="0"/>
    </p:cViewPr>
  </p:notesTextViewPr>
  <p:sorterViewPr>
    <p:cViewPr>
      <p:scale>
        <a:sx n="200" d="100"/>
        <a:sy n="200" d="100"/>
      </p:scale>
      <p:origin x="0" y="21156"/>
    </p:cViewPr>
  </p:sorterViewPr>
  <p:notesViewPr>
    <p:cSldViewPr snapToGrid="0" snapToObjects="1">
      <p:cViewPr varScale="1">
        <p:scale>
          <a:sx n="88" d="100"/>
          <a:sy n="88" d="100"/>
        </p:scale>
        <p:origin x="-3858"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8AA63B-F378-461A-B914-8C5C2CF8826D}"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05F2CC1A-2C18-4540-80E7-0815A3F4114F}">
      <dgm:prSet phldrT="[Text]"/>
      <dgm:spPr/>
      <dgm:t>
        <a:bodyPr/>
        <a:lstStyle/>
        <a:p>
          <a:r>
            <a:rPr lang="en-US" dirty="0" smtClean="0"/>
            <a:t>New Layout</a:t>
          </a:r>
          <a:endParaRPr lang="en-US" dirty="0"/>
        </a:p>
      </dgm:t>
    </dgm:pt>
    <dgm:pt modelId="{AC2695B8-2E18-433A-8A57-CAF0922291E0}" type="parTrans" cxnId="{E126DF7D-ED51-4B30-84DA-ED776C804395}">
      <dgm:prSet/>
      <dgm:spPr/>
      <dgm:t>
        <a:bodyPr/>
        <a:lstStyle/>
        <a:p>
          <a:endParaRPr lang="en-US"/>
        </a:p>
      </dgm:t>
    </dgm:pt>
    <dgm:pt modelId="{EBB5BA73-4535-4C55-987E-DBBD89117E2B}" type="sibTrans" cxnId="{E126DF7D-ED51-4B30-84DA-ED776C804395}">
      <dgm:prSet/>
      <dgm:spPr/>
      <dgm:t>
        <a:bodyPr/>
        <a:lstStyle/>
        <a:p>
          <a:endParaRPr lang="en-US"/>
        </a:p>
      </dgm:t>
    </dgm:pt>
    <dgm:pt modelId="{4976C8DD-2008-4DCA-A1EA-99C7D955B434}">
      <dgm:prSet phldrT="[Text]"/>
      <dgm:spPr/>
      <dgm:t>
        <a:bodyPr/>
        <a:lstStyle/>
        <a:p>
          <a:r>
            <a:rPr lang="en-US" dirty="0" smtClean="0"/>
            <a:t>Upfront cost of spare equipment</a:t>
          </a:r>
          <a:endParaRPr lang="en-US" dirty="0"/>
        </a:p>
      </dgm:t>
    </dgm:pt>
    <dgm:pt modelId="{6960E1A9-B9C7-4476-80F0-17075D4E9E7A}" type="parTrans" cxnId="{9CA190FE-96A3-4A70-B434-57D7FA67A7EC}">
      <dgm:prSet/>
      <dgm:spPr/>
      <dgm:t>
        <a:bodyPr/>
        <a:lstStyle/>
        <a:p>
          <a:endParaRPr lang="en-US"/>
        </a:p>
      </dgm:t>
    </dgm:pt>
    <dgm:pt modelId="{E67C5EF6-66D8-48B5-AACD-C911294767F5}" type="sibTrans" cxnId="{9CA190FE-96A3-4A70-B434-57D7FA67A7EC}">
      <dgm:prSet/>
      <dgm:spPr/>
      <dgm:t>
        <a:bodyPr/>
        <a:lstStyle/>
        <a:p>
          <a:endParaRPr lang="en-US"/>
        </a:p>
      </dgm:t>
    </dgm:pt>
    <dgm:pt modelId="{DF3FDBA5-F51C-446F-A712-3860799A39FF}">
      <dgm:prSet phldrT="[Text]"/>
      <dgm:spPr/>
      <dgm:t>
        <a:bodyPr/>
        <a:lstStyle/>
        <a:p>
          <a:r>
            <a:rPr lang="en-US" dirty="0" smtClean="0"/>
            <a:t>Old Layout</a:t>
          </a:r>
          <a:endParaRPr lang="en-US" dirty="0"/>
        </a:p>
      </dgm:t>
    </dgm:pt>
    <dgm:pt modelId="{0CCE6A9E-AB9A-4DDD-BBA9-5772D32510DC}" type="parTrans" cxnId="{CD836698-FA9A-4188-9FD6-37FFA11E3CEC}">
      <dgm:prSet/>
      <dgm:spPr/>
      <dgm:t>
        <a:bodyPr/>
        <a:lstStyle/>
        <a:p>
          <a:endParaRPr lang="en-US"/>
        </a:p>
      </dgm:t>
    </dgm:pt>
    <dgm:pt modelId="{97866CA7-AE7C-4AEC-B932-9A5E3D455E6E}" type="sibTrans" cxnId="{CD836698-FA9A-4188-9FD6-37FFA11E3CEC}">
      <dgm:prSet/>
      <dgm:spPr/>
      <dgm:t>
        <a:bodyPr/>
        <a:lstStyle/>
        <a:p>
          <a:endParaRPr lang="en-US"/>
        </a:p>
      </dgm:t>
    </dgm:pt>
    <dgm:pt modelId="{A619718D-E07D-4757-B50F-A665269D6995}">
      <dgm:prSet phldrT="[Text]"/>
      <dgm:spPr/>
      <dgm:t>
        <a:bodyPr/>
        <a:lstStyle/>
        <a:p>
          <a:r>
            <a:rPr lang="en-US" b="0" dirty="0" smtClean="0"/>
            <a:t>Transport</a:t>
          </a:r>
          <a:endParaRPr lang="en-US" b="0" dirty="0"/>
        </a:p>
      </dgm:t>
    </dgm:pt>
    <dgm:pt modelId="{B1570973-EF0B-4B8A-8BAB-9832584CB169}" type="parTrans" cxnId="{6254BFF6-3081-455B-9801-19CE2AA43FA6}">
      <dgm:prSet/>
      <dgm:spPr/>
      <dgm:t>
        <a:bodyPr/>
        <a:lstStyle/>
        <a:p>
          <a:endParaRPr lang="en-US"/>
        </a:p>
      </dgm:t>
    </dgm:pt>
    <dgm:pt modelId="{E43EB859-F53F-42CD-A779-93E6926C4263}" type="sibTrans" cxnId="{6254BFF6-3081-455B-9801-19CE2AA43FA6}">
      <dgm:prSet/>
      <dgm:spPr/>
      <dgm:t>
        <a:bodyPr/>
        <a:lstStyle/>
        <a:p>
          <a:endParaRPr lang="en-US"/>
        </a:p>
      </dgm:t>
    </dgm:pt>
    <dgm:pt modelId="{2318DBFF-359F-4392-937F-0546B8D6E9A4}">
      <dgm:prSet phldrT="[Text]"/>
      <dgm:spPr/>
      <dgm:t>
        <a:bodyPr/>
        <a:lstStyle/>
        <a:p>
          <a:endParaRPr lang="en-US"/>
        </a:p>
      </dgm:t>
    </dgm:pt>
    <dgm:pt modelId="{0478A0B9-E88A-4D9F-970F-FC4D56110117}" type="parTrans" cxnId="{F7E56B79-C069-4146-9CD6-5F982E1F3B99}">
      <dgm:prSet/>
      <dgm:spPr/>
      <dgm:t>
        <a:bodyPr/>
        <a:lstStyle/>
        <a:p>
          <a:endParaRPr lang="en-US"/>
        </a:p>
      </dgm:t>
    </dgm:pt>
    <dgm:pt modelId="{C25C4ED1-472D-4EF4-A0AF-A65C8CF51C08}" type="sibTrans" cxnId="{F7E56B79-C069-4146-9CD6-5F982E1F3B99}">
      <dgm:prSet/>
      <dgm:spPr/>
      <dgm:t>
        <a:bodyPr/>
        <a:lstStyle/>
        <a:p>
          <a:endParaRPr lang="en-US"/>
        </a:p>
      </dgm:t>
    </dgm:pt>
    <dgm:pt modelId="{7FCC7390-E79B-4A34-BC8F-3F8BB30C13BB}">
      <dgm:prSet phldrT="[Text]"/>
      <dgm:spPr/>
      <dgm:t>
        <a:bodyPr/>
        <a:lstStyle/>
        <a:p>
          <a:r>
            <a:rPr lang="en-US" dirty="0" smtClean="0"/>
            <a:t>Reassemble</a:t>
          </a:r>
          <a:endParaRPr lang="en-US" b="1" dirty="0"/>
        </a:p>
      </dgm:t>
    </dgm:pt>
    <dgm:pt modelId="{95070A1F-3852-495A-960C-AC0058FC8540}" type="parTrans" cxnId="{5F6CE3F5-F86C-4B21-BCD4-ABE0E746061F}">
      <dgm:prSet/>
      <dgm:spPr/>
      <dgm:t>
        <a:bodyPr/>
        <a:lstStyle/>
        <a:p>
          <a:endParaRPr lang="en-US"/>
        </a:p>
      </dgm:t>
    </dgm:pt>
    <dgm:pt modelId="{E6976A24-AD48-4096-8A23-4C9B7912063F}" type="sibTrans" cxnId="{5F6CE3F5-F86C-4B21-BCD4-ABE0E746061F}">
      <dgm:prSet/>
      <dgm:spPr/>
      <dgm:t>
        <a:bodyPr/>
        <a:lstStyle/>
        <a:p>
          <a:endParaRPr lang="en-US"/>
        </a:p>
      </dgm:t>
    </dgm:pt>
    <dgm:pt modelId="{B0445A2C-4E5E-4D06-AB8A-52887849B7B4}">
      <dgm:prSet phldrT="[Text]"/>
      <dgm:spPr/>
      <dgm:t>
        <a:bodyPr/>
        <a:lstStyle/>
        <a:p>
          <a:r>
            <a:rPr lang="en-US" dirty="0" smtClean="0"/>
            <a:t>Test</a:t>
          </a:r>
          <a:endParaRPr lang="en-US" dirty="0"/>
        </a:p>
      </dgm:t>
    </dgm:pt>
    <dgm:pt modelId="{BDA8486D-7CB6-4A50-86B8-C8D5AD718FC5}" type="parTrans" cxnId="{D56E6CDB-EC23-40C1-8780-FD74A091BE74}">
      <dgm:prSet/>
      <dgm:spPr/>
      <dgm:t>
        <a:bodyPr/>
        <a:lstStyle/>
        <a:p>
          <a:endParaRPr lang="en-US"/>
        </a:p>
      </dgm:t>
    </dgm:pt>
    <dgm:pt modelId="{FDB7FCE7-3378-4B91-ACC2-99A02F5BFB70}" type="sibTrans" cxnId="{D56E6CDB-EC23-40C1-8780-FD74A091BE74}">
      <dgm:prSet/>
      <dgm:spPr/>
      <dgm:t>
        <a:bodyPr/>
        <a:lstStyle/>
        <a:p>
          <a:endParaRPr lang="en-US"/>
        </a:p>
      </dgm:t>
    </dgm:pt>
    <dgm:pt modelId="{8FC7DA22-C85C-488F-B575-F0B478A972DE}">
      <dgm:prSet phldrT="[Text]"/>
      <dgm:spPr/>
      <dgm:t>
        <a:bodyPr/>
        <a:lstStyle/>
        <a:p>
          <a:r>
            <a:rPr lang="en-US" dirty="0" smtClean="0"/>
            <a:t>Longer Outage on Grid</a:t>
          </a:r>
          <a:endParaRPr lang="en-US" dirty="0"/>
        </a:p>
      </dgm:t>
    </dgm:pt>
    <dgm:pt modelId="{9CE0640A-78CD-4FBF-B0B6-AFB033F38977}" type="parTrans" cxnId="{BA52F1FF-3E2E-4105-8B7E-186F83314008}">
      <dgm:prSet/>
      <dgm:spPr/>
      <dgm:t>
        <a:bodyPr/>
        <a:lstStyle/>
        <a:p>
          <a:endParaRPr lang="en-US"/>
        </a:p>
      </dgm:t>
    </dgm:pt>
    <dgm:pt modelId="{C42299C0-8FCF-4A07-B6E5-EF8F68B53F23}" type="sibTrans" cxnId="{BA52F1FF-3E2E-4105-8B7E-186F83314008}">
      <dgm:prSet/>
      <dgm:spPr/>
      <dgm:t>
        <a:bodyPr/>
        <a:lstStyle/>
        <a:p>
          <a:endParaRPr lang="en-US"/>
        </a:p>
      </dgm:t>
    </dgm:pt>
    <dgm:pt modelId="{A89967A4-5D65-4667-A523-F80994F22DF7}" type="pres">
      <dgm:prSet presAssocID="{738AA63B-F378-461A-B914-8C5C2CF8826D}" presName="outerComposite" presStyleCnt="0">
        <dgm:presLayoutVars>
          <dgm:chMax val="2"/>
          <dgm:animLvl val="lvl"/>
          <dgm:resizeHandles val="exact"/>
        </dgm:presLayoutVars>
      </dgm:prSet>
      <dgm:spPr/>
      <dgm:t>
        <a:bodyPr/>
        <a:lstStyle/>
        <a:p>
          <a:endParaRPr lang="en-US"/>
        </a:p>
      </dgm:t>
    </dgm:pt>
    <dgm:pt modelId="{8A638C7F-78D6-4F2D-A750-FBABBA900D3C}" type="pres">
      <dgm:prSet presAssocID="{738AA63B-F378-461A-B914-8C5C2CF8826D}" presName="dummyMaxCanvas" presStyleCnt="0"/>
      <dgm:spPr/>
    </dgm:pt>
    <dgm:pt modelId="{E7BF056E-CFAF-4A23-94E6-A6AD42CBAE45}" type="pres">
      <dgm:prSet presAssocID="{738AA63B-F378-461A-B914-8C5C2CF8826D}" presName="parentComposite" presStyleCnt="0"/>
      <dgm:spPr/>
    </dgm:pt>
    <dgm:pt modelId="{BA0E4024-FD15-40DA-9D68-448515ED2C02}" type="pres">
      <dgm:prSet presAssocID="{738AA63B-F378-461A-B914-8C5C2CF8826D}" presName="parent1" presStyleLbl="alignAccFollowNode1" presStyleIdx="0" presStyleCnt="4">
        <dgm:presLayoutVars>
          <dgm:chMax val="4"/>
        </dgm:presLayoutVars>
      </dgm:prSet>
      <dgm:spPr/>
      <dgm:t>
        <a:bodyPr/>
        <a:lstStyle/>
        <a:p>
          <a:endParaRPr lang="en-US"/>
        </a:p>
      </dgm:t>
    </dgm:pt>
    <dgm:pt modelId="{167603AE-32C4-4B8C-9BD0-414FA12C0C78}" type="pres">
      <dgm:prSet presAssocID="{738AA63B-F378-461A-B914-8C5C2CF8826D}" presName="parent2" presStyleLbl="alignAccFollowNode1" presStyleIdx="1" presStyleCnt="4">
        <dgm:presLayoutVars>
          <dgm:chMax val="4"/>
        </dgm:presLayoutVars>
      </dgm:prSet>
      <dgm:spPr/>
      <dgm:t>
        <a:bodyPr/>
        <a:lstStyle/>
        <a:p>
          <a:endParaRPr lang="en-US"/>
        </a:p>
      </dgm:t>
    </dgm:pt>
    <dgm:pt modelId="{5CECEA7E-5532-4C20-9D20-E7E94F7C23F5}" type="pres">
      <dgm:prSet presAssocID="{738AA63B-F378-461A-B914-8C5C2CF8826D}" presName="childrenComposite" presStyleCnt="0"/>
      <dgm:spPr/>
    </dgm:pt>
    <dgm:pt modelId="{CC5D80F9-29E4-4795-AEE5-C09AE717D2F2}" type="pres">
      <dgm:prSet presAssocID="{738AA63B-F378-461A-B914-8C5C2CF8826D}" presName="dummyMaxCanvas_ChildArea" presStyleCnt="0"/>
      <dgm:spPr/>
    </dgm:pt>
    <dgm:pt modelId="{5C978B17-4F6A-42D8-BBB5-05C0FFB9B583}" type="pres">
      <dgm:prSet presAssocID="{738AA63B-F378-461A-B914-8C5C2CF8826D}" presName="fulcrum" presStyleLbl="alignAccFollowNode1" presStyleIdx="2" presStyleCnt="4"/>
      <dgm:spPr/>
    </dgm:pt>
    <dgm:pt modelId="{A14F1B33-986B-47A6-92B5-44A06905F65D}" type="pres">
      <dgm:prSet presAssocID="{738AA63B-F378-461A-B914-8C5C2CF8826D}" presName="balance_14" presStyleLbl="alignAccFollowNode1" presStyleIdx="3" presStyleCnt="4">
        <dgm:presLayoutVars>
          <dgm:bulletEnabled val="1"/>
        </dgm:presLayoutVars>
      </dgm:prSet>
      <dgm:spPr/>
    </dgm:pt>
    <dgm:pt modelId="{44887F93-7C0D-486E-849E-F4A6FF6197E8}" type="pres">
      <dgm:prSet presAssocID="{738AA63B-F378-461A-B914-8C5C2CF8826D}" presName="right_14_1" presStyleLbl="node1" presStyleIdx="0" presStyleCnt="5">
        <dgm:presLayoutVars>
          <dgm:bulletEnabled val="1"/>
        </dgm:presLayoutVars>
      </dgm:prSet>
      <dgm:spPr/>
      <dgm:t>
        <a:bodyPr/>
        <a:lstStyle/>
        <a:p>
          <a:endParaRPr lang="en-US"/>
        </a:p>
      </dgm:t>
    </dgm:pt>
    <dgm:pt modelId="{3BC650A5-5A64-4B89-9794-AB31456B3949}" type="pres">
      <dgm:prSet presAssocID="{738AA63B-F378-461A-B914-8C5C2CF8826D}" presName="right_14_2" presStyleLbl="node1" presStyleIdx="1" presStyleCnt="5">
        <dgm:presLayoutVars>
          <dgm:bulletEnabled val="1"/>
        </dgm:presLayoutVars>
      </dgm:prSet>
      <dgm:spPr/>
      <dgm:t>
        <a:bodyPr/>
        <a:lstStyle/>
        <a:p>
          <a:endParaRPr lang="en-US"/>
        </a:p>
      </dgm:t>
    </dgm:pt>
    <dgm:pt modelId="{2E0015A5-5BCF-43AC-8477-541260D7F833}" type="pres">
      <dgm:prSet presAssocID="{738AA63B-F378-461A-B914-8C5C2CF8826D}" presName="right_14_3" presStyleLbl="node1" presStyleIdx="2" presStyleCnt="5">
        <dgm:presLayoutVars>
          <dgm:bulletEnabled val="1"/>
        </dgm:presLayoutVars>
      </dgm:prSet>
      <dgm:spPr/>
      <dgm:t>
        <a:bodyPr/>
        <a:lstStyle/>
        <a:p>
          <a:endParaRPr lang="en-US"/>
        </a:p>
      </dgm:t>
    </dgm:pt>
    <dgm:pt modelId="{5C4DC125-E41B-439E-BA9D-B6D23F443046}" type="pres">
      <dgm:prSet presAssocID="{738AA63B-F378-461A-B914-8C5C2CF8826D}" presName="right_14_4" presStyleLbl="node1" presStyleIdx="3" presStyleCnt="5">
        <dgm:presLayoutVars>
          <dgm:bulletEnabled val="1"/>
        </dgm:presLayoutVars>
      </dgm:prSet>
      <dgm:spPr/>
      <dgm:t>
        <a:bodyPr/>
        <a:lstStyle/>
        <a:p>
          <a:endParaRPr lang="en-US"/>
        </a:p>
      </dgm:t>
    </dgm:pt>
    <dgm:pt modelId="{AC775ECD-AF7F-469B-9915-7F1AA5BCEED2}" type="pres">
      <dgm:prSet presAssocID="{738AA63B-F378-461A-B914-8C5C2CF8826D}" presName="left_14_1" presStyleLbl="node1" presStyleIdx="4" presStyleCnt="5">
        <dgm:presLayoutVars>
          <dgm:bulletEnabled val="1"/>
        </dgm:presLayoutVars>
      </dgm:prSet>
      <dgm:spPr/>
      <dgm:t>
        <a:bodyPr/>
        <a:lstStyle/>
        <a:p>
          <a:endParaRPr lang="en-US"/>
        </a:p>
      </dgm:t>
    </dgm:pt>
  </dgm:ptLst>
  <dgm:cxnLst>
    <dgm:cxn modelId="{9CA190FE-96A3-4A70-B434-57D7FA67A7EC}" srcId="{05F2CC1A-2C18-4540-80E7-0815A3F4114F}" destId="{4976C8DD-2008-4DCA-A1EA-99C7D955B434}" srcOrd="0" destOrd="0" parTransId="{6960E1A9-B9C7-4476-80F0-17075D4E9E7A}" sibTransId="{E67C5EF6-66D8-48B5-AACD-C911294767F5}"/>
    <dgm:cxn modelId="{A2977DAF-9D66-476E-8761-51E703EA1182}" type="presOf" srcId="{4976C8DD-2008-4DCA-A1EA-99C7D955B434}" destId="{AC775ECD-AF7F-469B-9915-7F1AA5BCEED2}" srcOrd="0" destOrd="0" presId="urn:microsoft.com/office/officeart/2005/8/layout/balance1"/>
    <dgm:cxn modelId="{F7E56B79-C069-4146-9CD6-5F982E1F3B99}" srcId="{DF3FDBA5-F51C-446F-A712-3860799A39FF}" destId="{2318DBFF-359F-4392-937F-0546B8D6E9A4}" srcOrd="4" destOrd="0" parTransId="{0478A0B9-E88A-4D9F-970F-FC4D56110117}" sibTransId="{C25C4ED1-472D-4EF4-A0AF-A65C8CF51C08}"/>
    <dgm:cxn modelId="{E126DF7D-ED51-4B30-84DA-ED776C804395}" srcId="{738AA63B-F378-461A-B914-8C5C2CF8826D}" destId="{05F2CC1A-2C18-4540-80E7-0815A3F4114F}" srcOrd="0" destOrd="0" parTransId="{AC2695B8-2E18-433A-8A57-CAF0922291E0}" sibTransId="{EBB5BA73-4535-4C55-987E-DBBD89117E2B}"/>
    <dgm:cxn modelId="{6254BFF6-3081-455B-9801-19CE2AA43FA6}" srcId="{DF3FDBA5-F51C-446F-A712-3860799A39FF}" destId="{A619718D-E07D-4757-B50F-A665269D6995}" srcOrd="3" destOrd="0" parTransId="{B1570973-EF0B-4B8A-8BAB-9832584CB169}" sibTransId="{E43EB859-F53F-42CD-A779-93E6926C4263}"/>
    <dgm:cxn modelId="{40A813F4-0303-4A28-9A51-23644C274AFF}" type="presOf" srcId="{8FC7DA22-C85C-488F-B575-F0B478A972DE}" destId="{44887F93-7C0D-486E-849E-F4A6FF6197E8}" srcOrd="0" destOrd="0" presId="urn:microsoft.com/office/officeart/2005/8/layout/balance1"/>
    <dgm:cxn modelId="{5F6CE3F5-F86C-4B21-BCD4-ABE0E746061F}" srcId="{DF3FDBA5-F51C-446F-A712-3860799A39FF}" destId="{7FCC7390-E79B-4A34-BC8F-3F8BB30C13BB}" srcOrd="2" destOrd="0" parTransId="{95070A1F-3852-495A-960C-AC0058FC8540}" sibTransId="{E6976A24-AD48-4096-8A23-4C9B7912063F}"/>
    <dgm:cxn modelId="{B2D680A1-114D-433C-8329-CE22BAF61F1F}" type="presOf" srcId="{A619718D-E07D-4757-B50F-A665269D6995}" destId="{5C4DC125-E41B-439E-BA9D-B6D23F443046}" srcOrd="0" destOrd="0" presId="urn:microsoft.com/office/officeart/2005/8/layout/balance1"/>
    <dgm:cxn modelId="{D56E6CDB-EC23-40C1-8780-FD74A091BE74}" srcId="{DF3FDBA5-F51C-446F-A712-3860799A39FF}" destId="{B0445A2C-4E5E-4D06-AB8A-52887849B7B4}" srcOrd="1" destOrd="0" parTransId="{BDA8486D-7CB6-4A50-86B8-C8D5AD718FC5}" sibTransId="{FDB7FCE7-3378-4B91-ACC2-99A02F5BFB70}"/>
    <dgm:cxn modelId="{BA52F1FF-3E2E-4105-8B7E-186F83314008}" srcId="{DF3FDBA5-F51C-446F-A712-3860799A39FF}" destId="{8FC7DA22-C85C-488F-B575-F0B478A972DE}" srcOrd="0" destOrd="0" parTransId="{9CE0640A-78CD-4FBF-B0B6-AFB033F38977}" sibTransId="{C42299C0-8FCF-4A07-B6E5-EF8F68B53F23}"/>
    <dgm:cxn modelId="{CD836698-FA9A-4188-9FD6-37FFA11E3CEC}" srcId="{738AA63B-F378-461A-B914-8C5C2CF8826D}" destId="{DF3FDBA5-F51C-446F-A712-3860799A39FF}" srcOrd="1" destOrd="0" parTransId="{0CCE6A9E-AB9A-4DDD-BBA9-5772D32510DC}" sibTransId="{97866CA7-AE7C-4AEC-B932-9A5E3D455E6E}"/>
    <dgm:cxn modelId="{334493FC-6E13-4480-B9C9-BAEFD1DA87E4}" type="presOf" srcId="{DF3FDBA5-F51C-446F-A712-3860799A39FF}" destId="{167603AE-32C4-4B8C-9BD0-414FA12C0C78}" srcOrd="0" destOrd="0" presId="urn:microsoft.com/office/officeart/2005/8/layout/balance1"/>
    <dgm:cxn modelId="{5466F796-116C-4053-B287-BA0EBC056C9D}" type="presOf" srcId="{7FCC7390-E79B-4A34-BC8F-3F8BB30C13BB}" destId="{2E0015A5-5BCF-43AC-8477-541260D7F833}" srcOrd="0" destOrd="0" presId="urn:microsoft.com/office/officeart/2005/8/layout/balance1"/>
    <dgm:cxn modelId="{F886FF68-AE82-4F20-839B-D67404EB8E5A}" type="presOf" srcId="{B0445A2C-4E5E-4D06-AB8A-52887849B7B4}" destId="{3BC650A5-5A64-4B89-9794-AB31456B3949}" srcOrd="0" destOrd="0" presId="urn:microsoft.com/office/officeart/2005/8/layout/balance1"/>
    <dgm:cxn modelId="{9795D2FF-360C-45A2-AA78-B1D9A3A43E85}" type="presOf" srcId="{05F2CC1A-2C18-4540-80E7-0815A3F4114F}" destId="{BA0E4024-FD15-40DA-9D68-448515ED2C02}" srcOrd="0" destOrd="0" presId="urn:microsoft.com/office/officeart/2005/8/layout/balance1"/>
    <dgm:cxn modelId="{2B15904A-3A16-4184-ADED-C45ABE3DA0C2}" type="presOf" srcId="{738AA63B-F378-461A-B914-8C5C2CF8826D}" destId="{A89967A4-5D65-4667-A523-F80994F22DF7}" srcOrd="0" destOrd="0" presId="urn:microsoft.com/office/officeart/2005/8/layout/balance1"/>
    <dgm:cxn modelId="{97243007-BE3C-4CCF-AB76-2DCCDB4CB04F}" type="presParOf" srcId="{A89967A4-5D65-4667-A523-F80994F22DF7}" destId="{8A638C7F-78D6-4F2D-A750-FBABBA900D3C}" srcOrd="0" destOrd="0" presId="urn:microsoft.com/office/officeart/2005/8/layout/balance1"/>
    <dgm:cxn modelId="{9DB690BB-082A-4079-9ED4-ABE46D3DE414}" type="presParOf" srcId="{A89967A4-5D65-4667-A523-F80994F22DF7}" destId="{E7BF056E-CFAF-4A23-94E6-A6AD42CBAE45}" srcOrd="1" destOrd="0" presId="urn:microsoft.com/office/officeart/2005/8/layout/balance1"/>
    <dgm:cxn modelId="{8057A002-3BD5-4598-A8D5-5DFF100C1640}" type="presParOf" srcId="{E7BF056E-CFAF-4A23-94E6-A6AD42CBAE45}" destId="{BA0E4024-FD15-40DA-9D68-448515ED2C02}" srcOrd="0" destOrd="0" presId="urn:microsoft.com/office/officeart/2005/8/layout/balance1"/>
    <dgm:cxn modelId="{286FD979-474B-4E42-914F-EE4C18A1FA36}" type="presParOf" srcId="{E7BF056E-CFAF-4A23-94E6-A6AD42CBAE45}" destId="{167603AE-32C4-4B8C-9BD0-414FA12C0C78}" srcOrd="1" destOrd="0" presId="urn:microsoft.com/office/officeart/2005/8/layout/balance1"/>
    <dgm:cxn modelId="{68B5282F-D95F-423C-94F3-C30CB44C06CE}" type="presParOf" srcId="{A89967A4-5D65-4667-A523-F80994F22DF7}" destId="{5CECEA7E-5532-4C20-9D20-E7E94F7C23F5}" srcOrd="2" destOrd="0" presId="urn:microsoft.com/office/officeart/2005/8/layout/balance1"/>
    <dgm:cxn modelId="{035B47FA-DD32-46D2-844A-243859BCB008}" type="presParOf" srcId="{5CECEA7E-5532-4C20-9D20-E7E94F7C23F5}" destId="{CC5D80F9-29E4-4795-AEE5-C09AE717D2F2}" srcOrd="0" destOrd="0" presId="urn:microsoft.com/office/officeart/2005/8/layout/balance1"/>
    <dgm:cxn modelId="{BC302B63-3EE5-4980-A730-7E429ED9EBA9}" type="presParOf" srcId="{5CECEA7E-5532-4C20-9D20-E7E94F7C23F5}" destId="{5C978B17-4F6A-42D8-BBB5-05C0FFB9B583}" srcOrd="1" destOrd="0" presId="urn:microsoft.com/office/officeart/2005/8/layout/balance1"/>
    <dgm:cxn modelId="{CC207B6C-793C-4F40-8E90-24C39230C424}" type="presParOf" srcId="{5CECEA7E-5532-4C20-9D20-E7E94F7C23F5}" destId="{A14F1B33-986B-47A6-92B5-44A06905F65D}" srcOrd="2" destOrd="0" presId="urn:microsoft.com/office/officeart/2005/8/layout/balance1"/>
    <dgm:cxn modelId="{3649080D-9E07-48A3-9E04-71D7D2FEBF98}" type="presParOf" srcId="{5CECEA7E-5532-4C20-9D20-E7E94F7C23F5}" destId="{44887F93-7C0D-486E-849E-F4A6FF6197E8}" srcOrd="3" destOrd="0" presId="urn:microsoft.com/office/officeart/2005/8/layout/balance1"/>
    <dgm:cxn modelId="{F7D24355-B116-4F40-AD31-01C2317DE324}" type="presParOf" srcId="{5CECEA7E-5532-4C20-9D20-E7E94F7C23F5}" destId="{3BC650A5-5A64-4B89-9794-AB31456B3949}" srcOrd="4" destOrd="0" presId="urn:microsoft.com/office/officeart/2005/8/layout/balance1"/>
    <dgm:cxn modelId="{FAF1C7D1-42AC-47D0-A5EC-6A29C0A89E1A}" type="presParOf" srcId="{5CECEA7E-5532-4C20-9D20-E7E94F7C23F5}" destId="{2E0015A5-5BCF-43AC-8477-541260D7F833}" srcOrd="5" destOrd="0" presId="urn:microsoft.com/office/officeart/2005/8/layout/balance1"/>
    <dgm:cxn modelId="{5617075C-DD55-48D4-964C-ED9A1536103B}" type="presParOf" srcId="{5CECEA7E-5532-4C20-9D20-E7E94F7C23F5}" destId="{5C4DC125-E41B-439E-BA9D-B6D23F443046}" srcOrd="6" destOrd="0" presId="urn:microsoft.com/office/officeart/2005/8/layout/balance1"/>
    <dgm:cxn modelId="{F9BEC501-F252-4BEF-9F85-BE6D682E1C7B}" type="presParOf" srcId="{5CECEA7E-5532-4C20-9D20-E7E94F7C23F5}" destId="{AC775ECD-AF7F-469B-9915-7F1AA5BCEED2}"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A4EC0E-F37A-437F-92F2-204EA8E42265}"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F6D8B1A4-17E0-4858-9F48-2DFE9A3CCC90}">
      <dgm:prSet phldrT="[Text]"/>
      <dgm:spPr/>
      <dgm:t>
        <a:bodyPr/>
        <a:lstStyle/>
        <a:p>
          <a:r>
            <a:rPr lang="en-US" dirty="0" smtClean="0"/>
            <a:t>IEC61850 GOOSE</a:t>
          </a:r>
          <a:endParaRPr lang="en-US" dirty="0"/>
        </a:p>
      </dgm:t>
    </dgm:pt>
    <dgm:pt modelId="{E4FB3685-1E8E-41BB-B07C-980D78550D4D}" type="parTrans" cxnId="{8A9976BA-5559-4F40-AD8A-054B82DC7729}">
      <dgm:prSet/>
      <dgm:spPr/>
      <dgm:t>
        <a:bodyPr/>
        <a:lstStyle/>
        <a:p>
          <a:endParaRPr lang="en-US"/>
        </a:p>
      </dgm:t>
    </dgm:pt>
    <dgm:pt modelId="{D951ACB8-F0F3-41F2-A75D-627D0326FD40}" type="sibTrans" cxnId="{8A9976BA-5559-4F40-AD8A-054B82DC7729}">
      <dgm:prSet/>
      <dgm:spPr/>
      <dgm:t>
        <a:bodyPr/>
        <a:lstStyle/>
        <a:p>
          <a:endParaRPr lang="en-US"/>
        </a:p>
      </dgm:t>
    </dgm:pt>
    <dgm:pt modelId="{B60DA5D2-CC76-4F86-98C6-D3A733D150AF}">
      <dgm:prSet phldrT="[Text]"/>
      <dgm:spPr/>
      <dgm:t>
        <a:bodyPr/>
        <a:lstStyle/>
        <a:p>
          <a:r>
            <a:rPr lang="en-US" dirty="0" smtClean="0"/>
            <a:t>High-side Lead Protection Mode</a:t>
          </a:r>
          <a:endParaRPr lang="en-US" dirty="0"/>
        </a:p>
      </dgm:t>
    </dgm:pt>
    <dgm:pt modelId="{AE179DAC-2D05-4DF9-8ADE-B3B704AFF080}" type="parTrans" cxnId="{F0193F1A-470B-42FD-9734-03552ED3108C}">
      <dgm:prSet/>
      <dgm:spPr/>
      <dgm:t>
        <a:bodyPr/>
        <a:lstStyle/>
        <a:p>
          <a:endParaRPr lang="en-US"/>
        </a:p>
      </dgm:t>
    </dgm:pt>
    <dgm:pt modelId="{9FD188E4-985A-418D-BE3B-FE4E6841733C}" type="sibTrans" cxnId="{F0193F1A-470B-42FD-9734-03552ED3108C}">
      <dgm:prSet/>
      <dgm:spPr/>
      <dgm:t>
        <a:bodyPr/>
        <a:lstStyle/>
        <a:p>
          <a:endParaRPr lang="en-US"/>
        </a:p>
      </dgm:t>
    </dgm:pt>
    <dgm:pt modelId="{7D041272-36F6-46D7-A6DD-1828AC531BDB}">
      <dgm:prSet phldrT="[Text]"/>
      <dgm:spPr/>
      <dgm:t>
        <a:bodyPr/>
        <a:lstStyle/>
        <a:p>
          <a:r>
            <a:rPr lang="en-US" dirty="0" smtClean="0"/>
            <a:t>Low-side Lead Protection Mode</a:t>
          </a:r>
          <a:endParaRPr lang="en-US" dirty="0"/>
        </a:p>
      </dgm:t>
    </dgm:pt>
    <dgm:pt modelId="{91B0ED17-6D6E-4111-B42F-D4CCB864CBF1}" type="parTrans" cxnId="{0533C919-71D6-4D8D-8EA0-B0FF688640D5}">
      <dgm:prSet/>
      <dgm:spPr/>
      <dgm:t>
        <a:bodyPr/>
        <a:lstStyle/>
        <a:p>
          <a:endParaRPr lang="en-US"/>
        </a:p>
      </dgm:t>
    </dgm:pt>
    <dgm:pt modelId="{A630DCBF-9E95-4E7F-8C57-329D82CE8D04}" type="sibTrans" cxnId="{0533C919-71D6-4D8D-8EA0-B0FF688640D5}">
      <dgm:prSet/>
      <dgm:spPr/>
      <dgm:t>
        <a:bodyPr/>
        <a:lstStyle/>
        <a:p>
          <a:endParaRPr lang="en-US"/>
        </a:p>
      </dgm:t>
    </dgm:pt>
    <dgm:pt modelId="{4FCB3D4F-B30F-4DE0-B8BF-57AF7A0DA090}">
      <dgm:prSet phldrT="[Text]"/>
      <dgm:spPr/>
      <dgm:t>
        <a:bodyPr/>
        <a:lstStyle/>
        <a:p>
          <a:r>
            <a:rPr lang="en-US" dirty="0" smtClean="0"/>
            <a:t>Transformer Switches</a:t>
          </a:r>
          <a:endParaRPr lang="en-US" dirty="0"/>
        </a:p>
      </dgm:t>
    </dgm:pt>
    <dgm:pt modelId="{6AA7D564-FB0A-4B52-A4E9-598CF571E6E2}" type="parTrans" cxnId="{BF49EB1F-196C-4523-8231-B2887C8EA79E}">
      <dgm:prSet/>
      <dgm:spPr/>
      <dgm:t>
        <a:bodyPr/>
        <a:lstStyle/>
        <a:p>
          <a:endParaRPr lang="en-US"/>
        </a:p>
      </dgm:t>
    </dgm:pt>
    <dgm:pt modelId="{DD83A9DC-C856-4EAB-87E1-93FE19D62586}" type="sibTrans" cxnId="{BF49EB1F-196C-4523-8231-B2887C8EA79E}">
      <dgm:prSet/>
      <dgm:spPr/>
      <dgm:t>
        <a:bodyPr/>
        <a:lstStyle/>
        <a:p>
          <a:endParaRPr lang="en-US"/>
        </a:p>
      </dgm:t>
    </dgm:pt>
    <dgm:pt modelId="{9DFF6B7B-9314-48E7-BB16-7C81AAED6A22}">
      <dgm:prSet phldrT="[Text]"/>
      <dgm:spPr/>
      <dgm:t>
        <a:bodyPr/>
        <a:lstStyle/>
        <a:p>
          <a:endParaRPr lang="en-US" dirty="0"/>
        </a:p>
      </dgm:t>
    </dgm:pt>
    <dgm:pt modelId="{5C4800AD-155A-41F7-9DF8-C505D3C543D5}" type="parTrans" cxnId="{F452FE47-F305-4E4F-A26D-7B615518EEE4}">
      <dgm:prSet/>
      <dgm:spPr/>
      <dgm:t>
        <a:bodyPr/>
        <a:lstStyle/>
        <a:p>
          <a:endParaRPr lang="en-US"/>
        </a:p>
      </dgm:t>
    </dgm:pt>
    <dgm:pt modelId="{3C7D2A75-FBB8-4BCA-B963-AD0E00CB330B}" type="sibTrans" cxnId="{F452FE47-F305-4E4F-A26D-7B615518EEE4}">
      <dgm:prSet/>
      <dgm:spPr/>
      <dgm:t>
        <a:bodyPr/>
        <a:lstStyle/>
        <a:p>
          <a:endParaRPr lang="en-US"/>
        </a:p>
      </dgm:t>
    </dgm:pt>
    <dgm:pt modelId="{3DCB9133-992F-4E87-BD10-64E2D96FA00B}" type="pres">
      <dgm:prSet presAssocID="{A7A4EC0E-F37A-437F-92F2-204EA8E42265}" presName="composite" presStyleCnt="0">
        <dgm:presLayoutVars>
          <dgm:chMax val="1"/>
          <dgm:dir/>
          <dgm:resizeHandles val="exact"/>
        </dgm:presLayoutVars>
      </dgm:prSet>
      <dgm:spPr/>
    </dgm:pt>
    <dgm:pt modelId="{F04F419C-08E2-4A6F-A787-FEEBBB0CDDBB}" type="pres">
      <dgm:prSet presAssocID="{A7A4EC0E-F37A-437F-92F2-204EA8E42265}" presName="radial" presStyleCnt="0">
        <dgm:presLayoutVars>
          <dgm:animLvl val="ctr"/>
        </dgm:presLayoutVars>
      </dgm:prSet>
      <dgm:spPr/>
    </dgm:pt>
    <dgm:pt modelId="{B42C50A1-BBAD-404A-AA5B-2AAB59FB5A6F}" type="pres">
      <dgm:prSet presAssocID="{F6D8B1A4-17E0-4858-9F48-2DFE9A3CCC90}" presName="centerShape" presStyleLbl="vennNode1" presStyleIdx="0" presStyleCnt="4" custScaleX="72426" custScaleY="74128" custLinFactNeighborX="-29680" custLinFactNeighborY="-12987"/>
      <dgm:spPr/>
      <dgm:t>
        <a:bodyPr/>
        <a:lstStyle/>
        <a:p>
          <a:endParaRPr lang="en-US"/>
        </a:p>
      </dgm:t>
    </dgm:pt>
    <dgm:pt modelId="{0B138D0A-E24A-4844-87B4-9BAC3DC43186}" type="pres">
      <dgm:prSet presAssocID="{B60DA5D2-CC76-4F86-98C6-D3A733D150AF}" presName="node" presStyleLbl="vennNode1" presStyleIdx="1" presStyleCnt="4" custScaleX="117473" custScaleY="118734" custRadScaleRad="150152" custRadScaleInc="-52511">
        <dgm:presLayoutVars>
          <dgm:bulletEnabled val="1"/>
        </dgm:presLayoutVars>
      </dgm:prSet>
      <dgm:spPr/>
    </dgm:pt>
    <dgm:pt modelId="{D1DB6791-FCAE-4AA9-8404-6F81520670E9}" type="pres">
      <dgm:prSet presAssocID="{7D041272-36F6-46D7-A6DD-1828AC531BDB}" presName="node" presStyleLbl="vennNode1" presStyleIdx="2" presStyleCnt="4" custScaleX="119594" custScaleY="116313" custRadScaleRad="70805" custRadScaleInc="-90559">
        <dgm:presLayoutVars>
          <dgm:bulletEnabled val="1"/>
        </dgm:presLayoutVars>
      </dgm:prSet>
      <dgm:spPr/>
    </dgm:pt>
    <dgm:pt modelId="{53961BB6-9819-42EA-8656-4FA84E7D06A3}" type="pres">
      <dgm:prSet presAssocID="{4FCB3D4F-B30F-4DE0-B8BF-57AF7A0DA090}" presName="node" presStyleLbl="vennNode1" presStyleIdx="3" presStyleCnt="4" custScaleX="123563" custScaleY="114400" custRadScaleRad="78055" custRadScaleInc="-12928">
        <dgm:presLayoutVars>
          <dgm:bulletEnabled val="1"/>
        </dgm:presLayoutVars>
      </dgm:prSet>
      <dgm:spPr/>
      <dgm:t>
        <a:bodyPr/>
        <a:lstStyle/>
        <a:p>
          <a:endParaRPr lang="en-US"/>
        </a:p>
      </dgm:t>
    </dgm:pt>
  </dgm:ptLst>
  <dgm:cxnLst>
    <dgm:cxn modelId="{D10EDD7F-9ED6-4D0B-836B-A21A5E42EA3D}" type="presOf" srcId="{A7A4EC0E-F37A-437F-92F2-204EA8E42265}" destId="{3DCB9133-992F-4E87-BD10-64E2D96FA00B}" srcOrd="0" destOrd="0" presId="urn:microsoft.com/office/officeart/2005/8/layout/radial3"/>
    <dgm:cxn modelId="{5238CFE5-916D-4F37-BABD-8A3CBB41A700}" type="presOf" srcId="{7D041272-36F6-46D7-A6DD-1828AC531BDB}" destId="{D1DB6791-FCAE-4AA9-8404-6F81520670E9}" srcOrd="0" destOrd="0" presId="urn:microsoft.com/office/officeart/2005/8/layout/radial3"/>
    <dgm:cxn modelId="{F0193F1A-470B-42FD-9734-03552ED3108C}" srcId="{F6D8B1A4-17E0-4858-9F48-2DFE9A3CCC90}" destId="{B60DA5D2-CC76-4F86-98C6-D3A733D150AF}" srcOrd="0" destOrd="0" parTransId="{AE179DAC-2D05-4DF9-8ADE-B3B704AFF080}" sibTransId="{9FD188E4-985A-418D-BE3B-FE4E6841733C}"/>
    <dgm:cxn modelId="{7382B1F6-F43C-4A51-B024-27CE99458D76}" type="presOf" srcId="{4FCB3D4F-B30F-4DE0-B8BF-57AF7A0DA090}" destId="{53961BB6-9819-42EA-8656-4FA84E7D06A3}" srcOrd="0" destOrd="0" presId="urn:microsoft.com/office/officeart/2005/8/layout/radial3"/>
    <dgm:cxn modelId="{1E95892B-2D83-45E5-B527-7F0825FA74F7}" type="presOf" srcId="{F6D8B1A4-17E0-4858-9F48-2DFE9A3CCC90}" destId="{B42C50A1-BBAD-404A-AA5B-2AAB59FB5A6F}" srcOrd="0" destOrd="0" presId="urn:microsoft.com/office/officeart/2005/8/layout/radial3"/>
    <dgm:cxn modelId="{BF49EB1F-196C-4523-8231-B2887C8EA79E}" srcId="{F6D8B1A4-17E0-4858-9F48-2DFE9A3CCC90}" destId="{4FCB3D4F-B30F-4DE0-B8BF-57AF7A0DA090}" srcOrd="2" destOrd="0" parTransId="{6AA7D564-FB0A-4B52-A4E9-598CF571E6E2}" sibTransId="{DD83A9DC-C856-4EAB-87E1-93FE19D62586}"/>
    <dgm:cxn modelId="{79D26205-A789-456F-A171-416BDF1E89D6}" type="presOf" srcId="{B60DA5D2-CC76-4F86-98C6-D3A733D150AF}" destId="{0B138D0A-E24A-4844-87B4-9BAC3DC43186}" srcOrd="0" destOrd="0" presId="urn:microsoft.com/office/officeart/2005/8/layout/radial3"/>
    <dgm:cxn modelId="{F452FE47-F305-4E4F-A26D-7B615518EEE4}" srcId="{A7A4EC0E-F37A-437F-92F2-204EA8E42265}" destId="{9DFF6B7B-9314-48E7-BB16-7C81AAED6A22}" srcOrd="1" destOrd="0" parTransId="{5C4800AD-155A-41F7-9DF8-C505D3C543D5}" sibTransId="{3C7D2A75-FBB8-4BCA-B963-AD0E00CB330B}"/>
    <dgm:cxn modelId="{0533C919-71D6-4D8D-8EA0-B0FF688640D5}" srcId="{F6D8B1A4-17E0-4858-9F48-2DFE9A3CCC90}" destId="{7D041272-36F6-46D7-A6DD-1828AC531BDB}" srcOrd="1" destOrd="0" parTransId="{91B0ED17-6D6E-4111-B42F-D4CCB864CBF1}" sibTransId="{A630DCBF-9E95-4E7F-8C57-329D82CE8D04}"/>
    <dgm:cxn modelId="{8A9976BA-5559-4F40-AD8A-054B82DC7729}" srcId="{A7A4EC0E-F37A-437F-92F2-204EA8E42265}" destId="{F6D8B1A4-17E0-4858-9F48-2DFE9A3CCC90}" srcOrd="0" destOrd="0" parTransId="{E4FB3685-1E8E-41BB-B07C-980D78550D4D}" sibTransId="{D951ACB8-F0F3-41F2-A75D-627D0326FD40}"/>
    <dgm:cxn modelId="{9330FE02-BD18-46C3-AE38-695F71BDBB8C}" type="presParOf" srcId="{3DCB9133-992F-4E87-BD10-64E2D96FA00B}" destId="{F04F419C-08E2-4A6F-A787-FEEBBB0CDDBB}" srcOrd="0" destOrd="0" presId="urn:microsoft.com/office/officeart/2005/8/layout/radial3"/>
    <dgm:cxn modelId="{CC1CBA4A-EC2E-4720-A7A1-F131C96E7513}" type="presParOf" srcId="{F04F419C-08E2-4A6F-A787-FEEBBB0CDDBB}" destId="{B42C50A1-BBAD-404A-AA5B-2AAB59FB5A6F}" srcOrd="0" destOrd="0" presId="urn:microsoft.com/office/officeart/2005/8/layout/radial3"/>
    <dgm:cxn modelId="{2B3588FB-1BCC-4CCC-8805-6C810C8BDCBA}" type="presParOf" srcId="{F04F419C-08E2-4A6F-A787-FEEBBB0CDDBB}" destId="{0B138D0A-E24A-4844-87B4-9BAC3DC43186}" srcOrd="1" destOrd="0" presId="urn:microsoft.com/office/officeart/2005/8/layout/radial3"/>
    <dgm:cxn modelId="{0959B2C3-7A28-4083-A76A-5D16B2E700EA}" type="presParOf" srcId="{F04F419C-08E2-4A6F-A787-FEEBBB0CDDBB}" destId="{D1DB6791-FCAE-4AA9-8404-6F81520670E9}" srcOrd="2" destOrd="0" presId="urn:microsoft.com/office/officeart/2005/8/layout/radial3"/>
    <dgm:cxn modelId="{6C175A23-4471-4593-A585-D6D7EC215D51}" type="presParOf" srcId="{F04F419C-08E2-4A6F-A787-FEEBBB0CDDBB}" destId="{53961BB6-9819-42EA-8656-4FA84E7D06A3}"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A2FE49-FE1F-4B46-9ACE-3EEA0F2CDF32}"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84A6A78A-E81A-44DE-AF6C-D4FC324C4825}">
      <dgm:prSet phldrT="[Text]" custT="1"/>
      <dgm:spPr/>
      <dgm:t>
        <a:bodyPr/>
        <a:lstStyle/>
        <a:p>
          <a:r>
            <a:rPr lang="en-US" sz="2400" dirty="0" smtClean="0"/>
            <a:t>Daylight</a:t>
          </a:r>
          <a:endParaRPr lang="en-US" sz="1700" dirty="0"/>
        </a:p>
      </dgm:t>
    </dgm:pt>
    <dgm:pt modelId="{830506ED-8C92-45FF-BAF0-40ACC8750B0F}" type="parTrans" cxnId="{A6AEEB3A-25CF-456A-A491-4CA3C0DFDE4E}">
      <dgm:prSet/>
      <dgm:spPr/>
      <dgm:t>
        <a:bodyPr/>
        <a:lstStyle/>
        <a:p>
          <a:endParaRPr lang="en-US"/>
        </a:p>
      </dgm:t>
    </dgm:pt>
    <dgm:pt modelId="{9C9961B8-3875-4929-8BDB-D86588934CD5}" type="sibTrans" cxnId="{A6AEEB3A-25CF-456A-A491-4CA3C0DFDE4E}">
      <dgm:prSet/>
      <dgm:spPr/>
      <dgm:t>
        <a:bodyPr/>
        <a:lstStyle/>
        <a:p>
          <a:endParaRPr lang="en-US"/>
        </a:p>
      </dgm:t>
    </dgm:pt>
    <dgm:pt modelId="{DE6CEBC8-9832-483E-A2CE-C239F00E7864}">
      <dgm:prSet phldrT="[Text]" custT="1"/>
      <dgm:spPr/>
      <dgm:t>
        <a:bodyPr/>
        <a:lstStyle/>
        <a:p>
          <a:r>
            <a:rPr lang="en-US" sz="2400" dirty="0" smtClean="0">
              <a:solidFill>
                <a:schemeClr val="tx1"/>
              </a:solidFill>
            </a:rPr>
            <a:t>Oil Filter</a:t>
          </a:r>
          <a:endParaRPr lang="en-US" sz="2400" dirty="0">
            <a:solidFill>
              <a:schemeClr val="tx1"/>
            </a:solidFill>
          </a:endParaRPr>
        </a:p>
      </dgm:t>
    </dgm:pt>
    <dgm:pt modelId="{3E6D2180-F273-481D-8908-03D0815F0270}" type="parTrans" cxnId="{EDEBFB2F-E6C3-49CB-B232-0816A1198F43}">
      <dgm:prSet/>
      <dgm:spPr/>
      <dgm:t>
        <a:bodyPr/>
        <a:lstStyle/>
        <a:p>
          <a:endParaRPr lang="en-US"/>
        </a:p>
      </dgm:t>
    </dgm:pt>
    <dgm:pt modelId="{92BC9E69-D5A4-419B-96E3-0A73ADA4A654}" type="sibTrans" cxnId="{EDEBFB2F-E6C3-49CB-B232-0816A1198F43}">
      <dgm:prSet/>
      <dgm:spPr/>
      <dgm:t>
        <a:bodyPr/>
        <a:lstStyle/>
        <a:p>
          <a:endParaRPr lang="en-US"/>
        </a:p>
      </dgm:t>
    </dgm:pt>
    <dgm:pt modelId="{1788CD10-CE7D-4D04-9F53-4F212CE50959}">
      <dgm:prSet phldrT="[Text]" custT="1"/>
      <dgm:spPr/>
      <dgm:t>
        <a:bodyPr/>
        <a:lstStyle/>
        <a:p>
          <a:r>
            <a:rPr lang="en-US" sz="2400" dirty="0" smtClean="0">
              <a:solidFill>
                <a:schemeClr val="tx1"/>
              </a:solidFill>
            </a:rPr>
            <a:t>Majority of Rain</a:t>
          </a:r>
          <a:endParaRPr lang="en-US" sz="2400" dirty="0">
            <a:solidFill>
              <a:schemeClr val="tx1"/>
            </a:solidFill>
          </a:endParaRPr>
        </a:p>
      </dgm:t>
    </dgm:pt>
    <dgm:pt modelId="{A2584772-187F-4834-98B7-34B7EEDEAE01}" type="parTrans" cxnId="{0520695D-E239-4939-9320-702F0A503D7A}">
      <dgm:prSet/>
      <dgm:spPr/>
      <dgm:t>
        <a:bodyPr/>
        <a:lstStyle/>
        <a:p>
          <a:endParaRPr lang="en-US"/>
        </a:p>
      </dgm:t>
    </dgm:pt>
    <dgm:pt modelId="{59EDB2DB-B5B6-4380-8515-10CF09BEEBAC}" type="sibTrans" cxnId="{0520695D-E239-4939-9320-702F0A503D7A}">
      <dgm:prSet/>
      <dgm:spPr/>
      <dgm:t>
        <a:bodyPr/>
        <a:lstStyle/>
        <a:p>
          <a:endParaRPr lang="en-US"/>
        </a:p>
      </dgm:t>
    </dgm:pt>
    <dgm:pt modelId="{F1B7AB92-3ABF-4D85-85D7-C24463D1A080}" type="pres">
      <dgm:prSet presAssocID="{C5A2FE49-FE1F-4B46-9ACE-3EEA0F2CDF32}" presName="arrowDiagram" presStyleCnt="0">
        <dgm:presLayoutVars>
          <dgm:chMax val="5"/>
          <dgm:dir/>
          <dgm:resizeHandles val="exact"/>
        </dgm:presLayoutVars>
      </dgm:prSet>
      <dgm:spPr/>
    </dgm:pt>
    <dgm:pt modelId="{EBAE6752-9D27-49A3-A76F-6A5783FE1530}" type="pres">
      <dgm:prSet presAssocID="{C5A2FE49-FE1F-4B46-9ACE-3EEA0F2CDF32}" presName="arrow" presStyleLbl="bgShp" presStyleIdx="0" presStyleCnt="1" custAng="9923475" custLinFactNeighborX="-479"/>
      <dgm:spPr>
        <a:solidFill>
          <a:schemeClr val="accent1">
            <a:lumMod val="40000"/>
            <a:lumOff val="60000"/>
          </a:schemeClr>
        </a:solidFill>
      </dgm:spPr>
      <dgm:t>
        <a:bodyPr/>
        <a:lstStyle/>
        <a:p>
          <a:endParaRPr lang="en-US"/>
        </a:p>
      </dgm:t>
    </dgm:pt>
    <dgm:pt modelId="{B43370DA-61AC-4C5C-B07F-0BC4ED98D04E}" type="pres">
      <dgm:prSet presAssocID="{C5A2FE49-FE1F-4B46-9ACE-3EEA0F2CDF32}" presName="arrowDiagram3" presStyleCnt="0"/>
      <dgm:spPr/>
    </dgm:pt>
    <dgm:pt modelId="{93FF0385-FDA3-4D13-84F1-04E431824B92}" type="pres">
      <dgm:prSet presAssocID="{84A6A78A-E81A-44DE-AF6C-D4FC324C4825}" presName="bullet3a" presStyleLbl="node1" presStyleIdx="0" presStyleCnt="3" custScaleX="356169" custScaleY="295047"/>
      <dgm:spPr>
        <a:noFill/>
        <a:ln>
          <a:noFill/>
        </a:ln>
      </dgm:spPr>
    </dgm:pt>
    <dgm:pt modelId="{FD1F253D-2DB2-4383-B6A9-97A792AB3073}" type="pres">
      <dgm:prSet presAssocID="{84A6A78A-E81A-44DE-AF6C-D4FC324C4825}" presName="textBox3a" presStyleLbl="revTx" presStyleIdx="0" presStyleCnt="3" custScaleX="128931" custLinFactNeighborX="-6302" custLinFactNeighborY="13937">
        <dgm:presLayoutVars>
          <dgm:bulletEnabled val="1"/>
        </dgm:presLayoutVars>
      </dgm:prSet>
      <dgm:spPr/>
    </dgm:pt>
    <dgm:pt modelId="{F6460B9A-4F69-42FA-9B04-9EB30D095AFD}" type="pres">
      <dgm:prSet presAssocID="{DE6CEBC8-9832-483E-A2CE-C239F00E7864}" presName="bullet3b" presStyleLbl="node1" presStyleIdx="1" presStyleCnt="3" custScaleX="249744" custScaleY="258299" custLinFactX="100000" custLinFactY="100000" custLinFactNeighborX="173868" custLinFactNeighborY="125538"/>
      <dgm:spPr/>
    </dgm:pt>
    <dgm:pt modelId="{5EA36B10-A156-4276-9930-AA7E89B5A416}" type="pres">
      <dgm:prSet presAssocID="{DE6CEBC8-9832-483E-A2CE-C239F00E7864}" presName="textBox3b" presStyleLbl="revTx" presStyleIdx="1" presStyleCnt="3" custScaleX="143982" custScaleY="42172" custLinFactNeighborX="-57340" custLinFactNeighborY="-45098">
        <dgm:presLayoutVars>
          <dgm:bulletEnabled val="1"/>
        </dgm:presLayoutVars>
      </dgm:prSet>
      <dgm:spPr/>
      <dgm:t>
        <a:bodyPr/>
        <a:lstStyle/>
        <a:p>
          <a:endParaRPr lang="en-US"/>
        </a:p>
      </dgm:t>
    </dgm:pt>
    <dgm:pt modelId="{B279481B-B817-47C6-8488-14A8DB335841}" type="pres">
      <dgm:prSet presAssocID="{1788CD10-CE7D-4D04-9F53-4F212CE50959}" presName="bullet3c" presStyleLbl="node1" presStyleIdx="2" presStyleCnt="3" custFlipHor="1" custScaleX="126834" custScaleY="121592" custLinFactNeighborX="89306" custLinFactNeighborY="27180"/>
      <dgm:spPr/>
    </dgm:pt>
    <dgm:pt modelId="{CAFD989F-E450-45EE-8329-9A66BFF8B442}" type="pres">
      <dgm:prSet presAssocID="{1788CD10-CE7D-4D04-9F53-4F212CE50959}" presName="textBox3c" presStyleLbl="revTx" presStyleIdx="2" presStyleCnt="3" custScaleX="292335" custScaleY="30396" custLinFactX="-24193" custLinFactNeighborX="-100000" custLinFactNeighborY="-64525">
        <dgm:presLayoutVars>
          <dgm:bulletEnabled val="1"/>
        </dgm:presLayoutVars>
      </dgm:prSet>
      <dgm:spPr/>
    </dgm:pt>
  </dgm:ptLst>
  <dgm:cxnLst>
    <dgm:cxn modelId="{A6AEEB3A-25CF-456A-A491-4CA3C0DFDE4E}" srcId="{C5A2FE49-FE1F-4B46-9ACE-3EEA0F2CDF32}" destId="{84A6A78A-E81A-44DE-AF6C-D4FC324C4825}" srcOrd="0" destOrd="0" parTransId="{830506ED-8C92-45FF-BAF0-40ACC8750B0F}" sibTransId="{9C9961B8-3875-4929-8BDB-D86588934CD5}"/>
    <dgm:cxn modelId="{0520695D-E239-4939-9320-702F0A503D7A}" srcId="{C5A2FE49-FE1F-4B46-9ACE-3EEA0F2CDF32}" destId="{1788CD10-CE7D-4D04-9F53-4F212CE50959}" srcOrd="2" destOrd="0" parTransId="{A2584772-187F-4834-98B7-34B7EEDEAE01}" sibTransId="{59EDB2DB-B5B6-4380-8515-10CF09BEEBAC}"/>
    <dgm:cxn modelId="{62DD0B0A-F99C-492F-BB0C-523B8BA78F07}" type="presOf" srcId="{DE6CEBC8-9832-483E-A2CE-C239F00E7864}" destId="{5EA36B10-A156-4276-9930-AA7E89B5A416}" srcOrd="0" destOrd="0" presId="urn:microsoft.com/office/officeart/2005/8/layout/arrow2"/>
    <dgm:cxn modelId="{C9A1C34E-6D2A-4858-9FB0-6FAAF6F80B3F}" type="presOf" srcId="{C5A2FE49-FE1F-4B46-9ACE-3EEA0F2CDF32}" destId="{F1B7AB92-3ABF-4D85-85D7-C24463D1A080}" srcOrd="0" destOrd="0" presId="urn:microsoft.com/office/officeart/2005/8/layout/arrow2"/>
    <dgm:cxn modelId="{BA02BD2E-8345-4129-8CC1-B7F8DA0A62F5}" type="presOf" srcId="{1788CD10-CE7D-4D04-9F53-4F212CE50959}" destId="{CAFD989F-E450-45EE-8329-9A66BFF8B442}" srcOrd="0" destOrd="0" presId="urn:microsoft.com/office/officeart/2005/8/layout/arrow2"/>
    <dgm:cxn modelId="{7C160DFC-88A4-4DBF-96C6-41CE50B4A195}" type="presOf" srcId="{84A6A78A-E81A-44DE-AF6C-D4FC324C4825}" destId="{FD1F253D-2DB2-4383-B6A9-97A792AB3073}" srcOrd="0" destOrd="0" presId="urn:microsoft.com/office/officeart/2005/8/layout/arrow2"/>
    <dgm:cxn modelId="{EDEBFB2F-E6C3-49CB-B232-0816A1198F43}" srcId="{C5A2FE49-FE1F-4B46-9ACE-3EEA0F2CDF32}" destId="{DE6CEBC8-9832-483E-A2CE-C239F00E7864}" srcOrd="1" destOrd="0" parTransId="{3E6D2180-F273-481D-8908-03D0815F0270}" sibTransId="{92BC9E69-D5A4-419B-96E3-0A73ADA4A654}"/>
    <dgm:cxn modelId="{AF743936-0735-4631-B472-BCDF2501C7E2}" type="presParOf" srcId="{F1B7AB92-3ABF-4D85-85D7-C24463D1A080}" destId="{EBAE6752-9D27-49A3-A76F-6A5783FE1530}" srcOrd="0" destOrd="0" presId="urn:microsoft.com/office/officeart/2005/8/layout/arrow2"/>
    <dgm:cxn modelId="{1715A25D-F7A8-43E0-AA8C-00704E302931}" type="presParOf" srcId="{F1B7AB92-3ABF-4D85-85D7-C24463D1A080}" destId="{B43370DA-61AC-4C5C-B07F-0BC4ED98D04E}" srcOrd="1" destOrd="0" presId="urn:microsoft.com/office/officeart/2005/8/layout/arrow2"/>
    <dgm:cxn modelId="{79636C86-6C68-40DD-890D-96FA0F895180}" type="presParOf" srcId="{B43370DA-61AC-4C5C-B07F-0BC4ED98D04E}" destId="{93FF0385-FDA3-4D13-84F1-04E431824B92}" srcOrd="0" destOrd="0" presId="urn:microsoft.com/office/officeart/2005/8/layout/arrow2"/>
    <dgm:cxn modelId="{94CAD67B-4B88-4A0C-8E4B-8C7D58DB9B44}" type="presParOf" srcId="{B43370DA-61AC-4C5C-B07F-0BC4ED98D04E}" destId="{FD1F253D-2DB2-4383-B6A9-97A792AB3073}" srcOrd="1" destOrd="0" presId="urn:microsoft.com/office/officeart/2005/8/layout/arrow2"/>
    <dgm:cxn modelId="{F991012D-573D-4198-BDA9-0EC49129252B}" type="presParOf" srcId="{B43370DA-61AC-4C5C-B07F-0BC4ED98D04E}" destId="{F6460B9A-4F69-42FA-9B04-9EB30D095AFD}" srcOrd="2" destOrd="0" presId="urn:microsoft.com/office/officeart/2005/8/layout/arrow2"/>
    <dgm:cxn modelId="{819D1DF8-AAB2-4CC0-9527-1BDF6690B3F4}" type="presParOf" srcId="{B43370DA-61AC-4C5C-B07F-0BC4ED98D04E}" destId="{5EA36B10-A156-4276-9930-AA7E89B5A416}" srcOrd="3" destOrd="0" presId="urn:microsoft.com/office/officeart/2005/8/layout/arrow2"/>
    <dgm:cxn modelId="{2FB5417C-651E-470A-99C2-6AAA05716EC6}" type="presParOf" srcId="{B43370DA-61AC-4C5C-B07F-0BC4ED98D04E}" destId="{B279481B-B817-47C6-8488-14A8DB335841}" srcOrd="4" destOrd="0" presId="urn:microsoft.com/office/officeart/2005/8/layout/arrow2"/>
    <dgm:cxn modelId="{0B60E7B7-1360-4A41-953A-247A27023B44}" type="presParOf" srcId="{B43370DA-61AC-4C5C-B07F-0BC4ED98D04E}" destId="{CAFD989F-E450-45EE-8329-9A66BFF8B442}"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A2FE49-FE1F-4B46-9ACE-3EEA0F2CDF32}"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84A6A78A-E81A-44DE-AF6C-D4FC324C4825}">
      <dgm:prSet phldrT="[Text]"/>
      <dgm:spPr/>
      <dgm:t>
        <a:bodyPr/>
        <a:lstStyle/>
        <a:p>
          <a:r>
            <a:rPr lang="en-US" dirty="0" smtClean="0"/>
            <a:t>Daylight</a:t>
          </a:r>
          <a:endParaRPr lang="en-US" dirty="0"/>
        </a:p>
      </dgm:t>
    </dgm:pt>
    <dgm:pt modelId="{830506ED-8C92-45FF-BAF0-40ACC8750B0F}" type="parTrans" cxnId="{A6AEEB3A-25CF-456A-A491-4CA3C0DFDE4E}">
      <dgm:prSet/>
      <dgm:spPr/>
      <dgm:t>
        <a:bodyPr/>
        <a:lstStyle/>
        <a:p>
          <a:endParaRPr lang="en-US"/>
        </a:p>
      </dgm:t>
    </dgm:pt>
    <dgm:pt modelId="{9C9961B8-3875-4929-8BDB-D86588934CD5}" type="sibTrans" cxnId="{A6AEEB3A-25CF-456A-A491-4CA3C0DFDE4E}">
      <dgm:prSet/>
      <dgm:spPr/>
      <dgm:t>
        <a:bodyPr/>
        <a:lstStyle/>
        <a:p>
          <a:endParaRPr lang="en-US"/>
        </a:p>
      </dgm:t>
    </dgm:pt>
    <dgm:pt modelId="{DE6CEBC8-9832-483E-A2CE-C239F00E7864}">
      <dgm:prSet phldrT="[Text]"/>
      <dgm:spPr/>
      <dgm:t>
        <a:bodyPr/>
        <a:lstStyle/>
        <a:p>
          <a:r>
            <a:rPr lang="en-US" dirty="0" smtClean="0">
              <a:solidFill>
                <a:schemeClr val="tx1"/>
              </a:solidFill>
            </a:rPr>
            <a:t>Oil Filter</a:t>
          </a:r>
          <a:endParaRPr lang="en-US" dirty="0">
            <a:solidFill>
              <a:schemeClr val="tx1"/>
            </a:solidFill>
          </a:endParaRPr>
        </a:p>
      </dgm:t>
    </dgm:pt>
    <dgm:pt modelId="{3E6D2180-F273-481D-8908-03D0815F0270}" type="parTrans" cxnId="{EDEBFB2F-E6C3-49CB-B232-0816A1198F43}">
      <dgm:prSet/>
      <dgm:spPr/>
      <dgm:t>
        <a:bodyPr/>
        <a:lstStyle/>
        <a:p>
          <a:endParaRPr lang="en-US"/>
        </a:p>
      </dgm:t>
    </dgm:pt>
    <dgm:pt modelId="{92BC9E69-D5A4-419B-96E3-0A73ADA4A654}" type="sibTrans" cxnId="{EDEBFB2F-E6C3-49CB-B232-0816A1198F43}">
      <dgm:prSet/>
      <dgm:spPr>
        <a:solidFill>
          <a:schemeClr val="accent1"/>
        </a:solidFill>
      </dgm:spPr>
      <dgm:t>
        <a:bodyPr/>
        <a:lstStyle/>
        <a:p>
          <a:endParaRPr lang="en-US"/>
        </a:p>
      </dgm:t>
    </dgm:pt>
    <dgm:pt modelId="{1788CD10-CE7D-4D04-9F53-4F212CE50959}">
      <dgm:prSet phldrT="[Text]"/>
      <dgm:spPr/>
      <dgm:t>
        <a:bodyPr/>
        <a:lstStyle/>
        <a:p>
          <a:r>
            <a:rPr lang="en-US" dirty="0" smtClean="0">
              <a:solidFill>
                <a:schemeClr val="tx1"/>
              </a:solidFill>
            </a:rPr>
            <a:t>Add’l Rain /Oil Spill</a:t>
          </a:r>
          <a:endParaRPr lang="en-US" dirty="0">
            <a:solidFill>
              <a:schemeClr val="tx1"/>
            </a:solidFill>
          </a:endParaRPr>
        </a:p>
      </dgm:t>
    </dgm:pt>
    <dgm:pt modelId="{A2584772-187F-4834-98B7-34B7EEDEAE01}" type="parTrans" cxnId="{0520695D-E239-4939-9320-702F0A503D7A}">
      <dgm:prSet/>
      <dgm:spPr/>
      <dgm:t>
        <a:bodyPr/>
        <a:lstStyle/>
        <a:p>
          <a:endParaRPr lang="en-US"/>
        </a:p>
      </dgm:t>
    </dgm:pt>
    <dgm:pt modelId="{59EDB2DB-B5B6-4380-8515-10CF09BEEBAC}" type="sibTrans" cxnId="{0520695D-E239-4939-9320-702F0A503D7A}">
      <dgm:prSet/>
      <dgm:spPr/>
      <dgm:t>
        <a:bodyPr/>
        <a:lstStyle/>
        <a:p>
          <a:endParaRPr lang="en-US"/>
        </a:p>
      </dgm:t>
    </dgm:pt>
    <dgm:pt modelId="{F67FF927-A69B-4235-87B2-01E86CE0B696}">
      <dgm:prSet phldrT="[Text]"/>
      <dgm:spPr/>
      <dgm:t>
        <a:bodyPr/>
        <a:lstStyle/>
        <a:p>
          <a:r>
            <a:rPr lang="en-US" dirty="0" smtClean="0">
              <a:solidFill>
                <a:schemeClr val="tx1"/>
              </a:solidFill>
            </a:rPr>
            <a:t>Capture Containment</a:t>
          </a:r>
          <a:endParaRPr lang="en-US" dirty="0">
            <a:solidFill>
              <a:schemeClr val="tx1"/>
            </a:solidFill>
          </a:endParaRPr>
        </a:p>
      </dgm:t>
    </dgm:pt>
    <dgm:pt modelId="{914D5DB7-3500-40AC-BE4B-D6556CEABCB6}" type="parTrans" cxnId="{E4E872FE-B8AD-44BF-98A2-D495CCB2C8B4}">
      <dgm:prSet/>
      <dgm:spPr/>
      <dgm:t>
        <a:bodyPr/>
        <a:lstStyle/>
        <a:p>
          <a:endParaRPr lang="en-US"/>
        </a:p>
      </dgm:t>
    </dgm:pt>
    <dgm:pt modelId="{30771CAE-2970-46BE-A115-400081A3D65C}" type="sibTrans" cxnId="{E4E872FE-B8AD-44BF-98A2-D495CCB2C8B4}">
      <dgm:prSet/>
      <dgm:spPr>
        <a:solidFill>
          <a:schemeClr val="accent1"/>
        </a:solidFill>
      </dgm:spPr>
      <dgm:t>
        <a:bodyPr/>
        <a:lstStyle/>
        <a:p>
          <a:endParaRPr lang="en-US"/>
        </a:p>
      </dgm:t>
    </dgm:pt>
    <dgm:pt modelId="{524C4469-0F06-4D85-BC2E-4790DC37C07F}" type="pres">
      <dgm:prSet presAssocID="{C5A2FE49-FE1F-4B46-9ACE-3EEA0F2CDF32}" presName="Name0" presStyleCnt="0">
        <dgm:presLayoutVars>
          <dgm:chMax val="7"/>
          <dgm:chPref val="5"/>
        </dgm:presLayoutVars>
      </dgm:prSet>
      <dgm:spPr/>
    </dgm:pt>
    <dgm:pt modelId="{C4928385-FB2A-49B3-8B9F-496F1E8F7C5E}" type="pres">
      <dgm:prSet presAssocID="{C5A2FE49-FE1F-4B46-9ACE-3EEA0F2CDF32}" presName="arrowNode" presStyleLbl="node1" presStyleIdx="0" presStyleCnt="1" custAng="17203626" custFlipVert="1" custScaleX="102010" custScaleY="100000"/>
      <dgm:spPr>
        <a:solidFill>
          <a:schemeClr val="accent1">
            <a:lumMod val="40000"/>
            <a:lumOff val="60000"/>
          </a:schemeClr>
        </a:solidFill>
      </dgm:spPr>
    </dgm:pt>
    <dgm:pt modelId="{42090840-E0DC-4950-A16C-2F8D17718A40}" type="pres">
      <dgm:prSet presAssocID="{84A6A78A-E81A-44DE-AF6C-D4FC324C4825}" presName="txNode1" presStyleLbl="revTx" presStyleIdx="0" presStyleCnt="4" custScaleX="59686" custScaleY="67384" custLinFactX="29168" custLinFactY="165447" custLinFactNeighborX="100000" custLinFactNeighborY="200000">
        <dgm:presLayoutVars>
          <dgm:bulletEnabled val="1"/>
        </dgm:presLayoutVars>
      </dgm:prSet>
      <dgm:spPr/>
    </dgm:pt>
    <dgm:pt modelId="{59114BA3-2BE3-47BF-835B-32B8ED683E84}" type="pres">
      <dgm:prSet presAssocID="{DE6CEBC8-9832-483E-A2CE-C239F00E7864}" presName="txNode2" presStyleLbl="revTx" presStyleIdx="1" presStyleCnt="4" custLinFactY="47059" custLinFactNeighborX="-7362" custLinFactNeighborY="100000">
        <dgm:presLayoutVars>
          <dgm:bulletEnabled val="1"/>
        </dgm:presLayoutVars>
      </dgm:prSet>
      <dgm:spPr/>
    </dgm:pt>
    <dgm:pt modelId="{8F243817-C04E-4705-A230-7E72C970979A}" type="pres">
      <dgm:prSet presAssocID="{92BC9E69-D5A4-419B-96E3-0A73ADA4A654}" presName="dotNode2" presStyleCnt="0"/>
      <dgm:spPr/>
    </dgm:pt>
    <dgm:pt modelId="{5EFF6069-EDE8-494A-B878-3C916618F52B}" type="pres">
      <dgm:prSet presAssocID="{92BC9E69-D5A4-419B-96E3-0A73ADA4A654}" presName="dotRepeatNode" presStyleLbl="fgShp" presStyleIdx="0" presStyleCnt="2" custFlipVert="1" custFlipHor="1" custScaleX="353596" custScaleY="360753" custLinFactX="123279" custLinFactY="668875" custLinFactNeighborX="200000" custLinFactNeighborY="700000"/>
      <dgm:spPr/>
    </dgm:pt>
    <dgm:pt modelId="{397B02B4-519F-4FD8-97C9-CF098EC3BF87}" type="pres">
      <dgm:prSet presAssocID="{F67FF927-A69B-4235-87B2-01E86CE0B696}" presName="txNode3" presStyleLbl="revTx" presStyleIdx="2" presStyleCnt="4" custScaleX="208807" custLinFactNeighborX="21910" custLinFactNeighborY="-22922">
        <dgm:presLayoutVars>
          <dgm:bulletEnabled val="1"/>
        </dgm:presLayoutVars>
      </dgm:prSet>
      <dgm:spPr/>
      <dgm:t>
        <a:bodyPr/>
        <a:lstStyle/>
        <a:p>
          <a:endParaRPr lang="en-US"/>
        </a:p>
      </dgm:t>
    </dgm:pt>
    <dgm:pt modelId="{FAA0B377-0000-4A19-BD85-F3F247F70159}" type="pres">
      <dgm:prSet presAssocID="{30771CAE-2970-46BE-A115-400081A3D65C}" presName="dotNode3" presStyleCnt="0"/>
      <dgm:spPr/>
    </dgm:pt>
    <dgm:pt modelId="{E0C68990-F426-4D5B-951A-1028FDF984D8}" type="pres">
      <dgm:prSet presAssocID="{30771CAE-2970-46BE-A115-400081A3D65C}" presName="dotRepeatNode" presStyleLbl="fgShp" presStyleIdx="1" presStyleCnt="2" custScaleX="289563" custScaleY="255752" custLinFactX="-700000" custLinFactNeighborX="-732843" custLinFactNeighborY="62116"/>
      <dgm:spPr/>
    </dgm:pt>
    <dgm:pt modelId="{223D5BCB-3071-4EC4-A769-EED9BBA76970}" type="pres">
      <dgm:prSet presAssocID="{1788CD10-CE7D-4D04-9F53-4F212CE50959}" presName="txNode4" presStyleLbl="revTx" presStyleIdx="3" presStyleCnt="4" custLinFactY="-123063" custLinFactNeighborX="-59856" custLinFactNeighborY="-200000">
        <dgm:presLayoutVars>
          <dgm:bulletEnabled val="1"/>
        </dgm:presLayoutVars>
      </dgm:prSet>
      <dgm:spPr/>
    </dgm:pt>
  </dgm:ptLst>
  <dgm:cxnLst>
    <dgm:cxn modelId="{939142A5-6352-4095-8D70-9DE17238DE07}" type="presOf" srcId="{30771CAE-2970-46BE-A115-400081A3D65C}" destId="{E0C68990-F426-4D5B-951A-1028FDF984D8}" srcOrd="0" destOrd="0" presId="urn:microsoft.com/office/officeart/2009/3/layout/DescendingProcess"/>
    <dgm:cxn modelId="{0520695D-E239-4939-9320-702F0A503D7A}" srcId="{C5A2FE49-FE1F-4B46-9ACE-3EEA0F2CDF32}" destId="{1788CD10-CE7D-4D04-9F53-4F212CE50959}" srcOrd="3" destOrd="0" parTransId="{A2584772-187F-4834-98B7-34B7EEDEAE01}" sibTransId="{59EDB2DB-B5B6-4380-8515-10CF09BEEBAC}"/>
    <dgm:cxn modelId="{A6AEEB3A-25CF-456A-A491-4CA3C0DFDE4E}" srcId="{C5A2FE49-FE1F-4B46-9ACE-3EEA0F2CDF32}" destId="{84A6A78A-E81A-44DE-AF6C-D4FC324C4825}" srcOrd="0" destOrd="0" parTransId="{830506ED-8C92-45FF-BAF0-40ACC8750B0F}" sibTransId="{9C9961B8-3875-4929-8BDB-D86588934CD5}"/>
    <dgm:cxn modelId="{AF3CCC82-4F8D-4E8D-8CE3-4221A404483F}" type="presOf" srcId="{1788CD10-CE7D-4D04-9F53-4F212CE50959}" destId="{223D5BCB-3071-4EC4-A769-EED9BBA76970}" srcOrd="0" destOrd="0" presId="urn:microsoft.com/office/officeart/2009/3/layout/DescendingProcess"/>
    <dgm:cxn modelId="{E4E872FE-B8AD-44BF-98A2-D495CCB2C8B4}" srcId="{C5A2FE49-FE1F-4B46-9ACE-3EEA0F2CDF32}" destId="{F67FF927-A69B-4235-87B2-01E86CE0B696}" srcOrd="2" destOrd="0" parTransId="{914D5DB7-3500-40AC-BE4B-D6556CEABCB6}" sibTransId="{30771CAE-2970-46BE-A115-400081A3D65C}"/>
    <dgm:cxn modelId="{8A4A7ECF-EE30-4B44-94A8-108EAE0232D8}" type="presOf" srcId="{F67FF927-A69B-4235-87B2-01E86CE0B696}" destId="{397B02B4-519F-4FD8-97C9-CF098EC3BF87}" srcOrd="0" destOrd="0" presId="urn:microsoft.com/office/officeart/2009/3/layout/DescendingProcess"/>
    <dgm:cxn modelId="{E1000D58-637D-46E1-9F4B-78B3CCF103A8}" type="presOf" srcId="{92BC9E69-D5A4-419B-96E3-0A73ADA4A654}" destId="{5EFF6069-EDE8-494A-B878-3C916618F52B}" srcOrd="0" destOrd="0" presId="urn:microsoft.com/office/officeart/2009/3/layout/DescendingProcess"/>
    <dgm:cxn modelId="{D1486B1C-8409-4879-B00A-807CDEC1D819}" type="presOf" srcId="{84A6A78A-E81A-44DE-AF6C-D4FC324C4825}" destId="{42090840-E0DC-4950-A16C-2F8D17718A40}" srcOrd="0" destOrd="0" presId="urn:microsoft.com/office/officeart/2009/3/layout/DescendingProcess"/>
    <dgm:cxn modelId="{7384DED2-FBDE-44BE-9EB2-5A24E89FFED9}" type="presOf" srcId="{DE6CEBC8-9832-483E-A2CE-C239F00E7864}" destId="{59114BA3-2BE3-47BF-835B-32B8ED683E84}" srcOrd="0" destOrd="0" presId="urn:microsoft.com/office/officeart/2009/3/layout/DescendingProcess"/>
    <dgm:cxn modelId="{791574EF-593E-4611-A564-037CD8FCE7C5}" type="presOf" srcId="{C5A2FE49-FE1F-4B46-9ACE-3EEA0F2CDF32}" destId="{524C4469-0F06-4D85-BC2E-4790DC37C07F}" srcOrd="0" destOrd="0" presId="urn:microsoft.com/office/officeart/2009/3/layout/DescendingProcess"/>
    <dgm:cxn modelId="{EDEBFB2F-E6C3-49CB-B232-0816A1198F43}" srcId="{C5A2FE49-FE1F-4B46-9ACE-3EEA0F2CDF32}" destId="{DE6CEBC8-9832-483E-A2CE-C239F00E7864}" srcOrd="1" destOrd="0" parTransId="{3E6D2180-F273-481D-8908-03D0815F0270}" sibTransId="{92BC9E69-D5A4-419B-96E3-0A73ADA4A654}"/>
    <dgm:cxn modelId="{DE54542B-A8E8-4F06-AB44-2A3599FB6501}" type="presParOf" srcId="{524C4469-0F06-4D85-BC2E-4790DC37C07F}" destId="{C4928385-FB2A-49B3-8B9F-496F1E8F7C5E}" srcOrd="0" destOrd="0" presId="urn:microsoft.com/office/officeart/2009/3/layout/DescendingProcess"/>
    <dgm:cxn modelId="{EBAD0F26-4FA8-4EDE-9BA0-CBCFABD76221}" type="presParOf" srcId="{524C4469-0F06-4D85-BC2E-4790DC37C07F}" destId="{42090840-E0DC-4950-A16C-2F8D17718A40}" srcOrd="1" destOrd="0" presId="urn:microsoft.com/office/officeart/2009/3/layout/DescendingProcess"/>
    <dgm:cxn modelId="{07531EA0-D005-46BC-B962-361A370C54C7}" type="presParOf" srcId="{524C4469-0F06-4D85-BC2E-4790DC37C07F}" destId="{59114BA3-2BE3-47BF-835B-32B8ED683E84}" srcOrd="2" destOrd="0" presId="urn:microsoft.com/office/officeart/2009/3/layout/DescendingProcess"/>
    <dgm:cxn modelId="{C18062DE-8D85-48FA-B954-7DD4ACEEDF6D}" type="presParOf" srcId="{524C4469-0F06-4D85-BC2E-4790DC37C07F}" destId="{8F243817-C04E-4705-A230-7E72C970979A}" srcOrd="3" destOrd="0" presId="urn:microsoft.com/office/officeart/2009/3/layout/DescendingProcess"/>
    <dgm:cxn modelId="{116C3A2D-4414-405F-9FBE-127FACAAD456}" type="presParOf" srcId="{8F243817-C04E-4705-A230-7E72C970979A}" destId="{5EFF6069-EDE8-494A-B878-3C916618F52B}" srcOrd="0" destOrd="0" presId="urn:microsoft.com/office/officeart/2009/3/layout/DescendingProcess"/>
    <dgm:cxn modelId="{88EE0C6F-8B9F-45DF-9C5E-FFEC8CC46F2F}" type="presParOf" srcId="{524C4469-0F06-4D85-BC2E-4790DC37C07F}" destId="{397B02B4-519F-4FD8-97C9-CF098EC3BF87}" srcOrd="4" destOrd="0" presId="urn:microsoft.com/office/officeart/2009/3/layout/DescendingProcess"/>
    <dgm:cxn modelId="{79BA9C7E-09B7-41BF-91C0-6464DCA43FC0}" type="presParOf" srcId="{524C4469-0F06-4D85-BC2E-4790DC37C07F}" destId="{FAA0B377-0000-4A19-BD85-F3F247F70159}" srcOrd="5" destOrd="0" presId="urn:microsoft.com/office/officeart/2009/3/layout/DescendingProcess"/>
    <dgm:cxn modelId="{F4CF3BFE-8F03-4AA3-A9D1-32EF14ABD15B}" type="presParOf" srcId="{FAA0B377-0000-4A19-BD85-F3F247F70159}" destId="{E0C68990-F426-4D5B-951A-1028FDF984D8}" srcOrd="0" destOrd="0" presId="urn:microsoft.com/office/officeart/2009/3/layout/DescendingProcess"/>
    <dgm:cxn modelId="{39C4457F-D9F7-4439-842F-957896FC0C9E}" type="presParOf" srcId="{524C4469-0F06-4D85-BC2E-4790DC37C07F}" destId="{223D5BCB-3071-4EC4-A769-EED9BBA76970}" srcOrd="6" destOrd="0" presId="urn:microsoft.com/office/officeart/2009/3/layout/Descending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E4024-FD15-40DA-9D68-448515ED2C02}">
      <dsp:nvSpPr>
        <dsp:cNvPr id="0" name=""/>
        <dsp:cNvSpPr/>
      </dsp:nvSpPr>
      <dsp:spPr>
        <a:xfrm>
          <a:off x="1254533" y="0"/>
          <a:ext cx="2519894" cy="139994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New Layout</a:t>
          </a:r>
          <a:endParaRPr lang="en-US" sz="3700" kern="1200" dirty="0"/>
        </a:p>
      </dsp:txBody>
      <dsp:txXfrm>
        <a:off x="1295536" y="41003"/>
        <a:ext cx="2437888" cy="1317935"/>
      </dsp:txXfrm>
    </dsp:sp>
    <dsp:sp modelId="{167603AE-32C4-4B8C-9BD0-414FA12C0C78}">
      <dsp:nvSpPr>
        <dsp:cNvPr id="0" name=""/>
        <dsp:cNvSpPr/>
      </dsp:nvSpPr>
      <dsp:spPr>
        <a:xfrm>
          <a:off x="4894380" y="0"/>
          <a:ext cx="2519894" cy="139994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Old Layout</a:t>
          </a:r>
          <a:endParaRPr lang="en-US" sz="3700" kern="1200" dirty="0"/>
        </a:p>
      </dsp:txBody>
      <dsp:txXfrm>
        <a:off x="4935383" y="41003"/>
        <a:ext cx="2437888" cy="1317935"/>
      </dsp:txXfrm>
    </dsp:sp>
    <dsp:sp modelId="{5C978B17-4F6A-42D8-BBB5-05C0FFB9B583}">
      <dsp:nvSpPr>
        <dsp:cNvPr id="0" name=""/>
        <dsp:cNvSpPr/>
      </dsp:nvSpPr>
      <dsp:spPr>
        <a:xfrm>
          <a:off x="3809426" y="5949750"/>
          <a:ext cx="1049955" cy="1049955"/>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F1B33-986B-47A6-92B5-44A06905F65D}">
      <dsp:nvSpPr>
        <dsp:cNvPr id="0" name=""/>
        <dsp:cNvSpPr/>
      </dsp:nvSpPr>
      <dsp:spPr>
        <a:xfrm rot="240000">
          <a:off x="1183574" y="5499832"/>
          <a:ext cx="6301659" cy="4406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887F93-7C0D-486E-849E-F4A6FF6197E8}">
      <dsp:nvSpPr>
        <dsp:cNvPr id="0" name=""/>
        <dsp:cNvSpPr/>
      </dsp:nvSpPr>
      <dsp:spPr>
        <a:xfrm rot="240000">
          <a:off x="4973954" y="4705975"/>
          <a:ext cx="2500741" cy="8636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Longer Outage on Grid</a:t>
          </a:r>
          <a:endParaRPr lang="en-US" sz="2100" kern="1200" dirty="0"/>
        </a:p>
      </dsp:txBody>
      <dsp:txXfrm>
        <a:off x="5016112" y="4748133"/>
        <a:ext cx="2416425" cy="779301"/>
      </dsp:txXfrm>
    </dsp:sp>
    <dsp:sp modelId="{3BC650A5-5A64-4B89-9794-AB31456B3949}">
      <dsp:nvSpPr>
        <dsp:cNvPr id="0" name=""/>
        <dsp:cNvSpPr/>
      </dsp:nvSpPr>
      <dsp:spPr>
        <a:xfrm rot="240000">
          <a:off x="5043951" y="3782014"/>
          <a:ext cx="2500741" cy="8636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Test</a:t>
          </a:r>
          <a:endParaRPr lang="en-US" sz="2100" kern="1200" dirty="0"/>
        </a:p>
      </dsp:txBody>
      <dsp:txXfrm>
        <a:off x="5086109" y="3824172"/>
        <a:ext cx="2416425" cy="779301"/>
      </dsp:txXfrm>
    </dsp:sp>
    <dsp:sp modelId="{2E0015A5-5BCF-43AC-8477-541260D7F833}">
      <dsp:nvSpPr>
        <dsp:cNvPr id="0" name=""/>
        <dsp:cNvSpPr/>
      </dsp:nvSpPr>
      <dsp:spPr>
        <a:xfrm rot="240000">
          <a:off x="5113948" y="2858053"/>
          <a:ext cx="2500741" cy="8636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Reassemble</a:t>
          </a:r>
          <a:endParaRPr lang="en-US" sz="2100" b="1" kern="1200" dirty="0"/>
        </a:p>
      </dsp:txBody>
      <dsp:txXfrm>
        <a:off x="5156106" y="2900211"/>
        <a:ext cx="2416425" cy="779301"/>
      </dsp:txXfrm>
    </dsp:sp>
    <dsp:sp modelId="{5C4DC125-E41B-439E-BA9D-B6D23F443046}">
      <dsp:nvSpPr>
        <dsp:cNvPr id="0" name=""/>
        <dsp:cNvSpPr/>
      </dsp:nvSpPr>
      <dsp:spPr>
        <a:xfrm rot="240000">
          <a:off x="5183945" y="1934091"/>
          <a:ext cx="2500741" cy="8636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kern="1200" dirty="0" smtClean="0"/>
            <a:t>Transport</a:t>
          </a:r>
          <a:endParaRPr lang="en-US" sz="2100" b="0" kern="1200" dirty="0"/>
        </a:p>
      </dsp:txBody>
      <dsp:txXfrm>
        <a:off x="5226103" y="1976249"/>
        <a:ext cx="2416425" cy="779301"/>
      </dsp:txXfrm>
    </dsp:sp>
    <dsp:sp modelId="{AC775ECD-AF7F-469B-9915-7F1AA5BCEED2}">
      <dsp:nvSpPr>
        <dsp:cNvPr id="0" name=""/>
        <dsp:cNvSpPr/>
      </dsp:nvSpPr>
      <dsp:spPr>
        <a:xfrm rot="240000">
          <a:off x="1334107" y="4453986"/>
          <a:ext cx="2500741" cy="8636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Upfront cost of spare equipment</a:t>
          </a:r>
          <a:endParaRPr lang="en-US" sz="2100" kern="1200" dirty="0"/>
        </a:p>
      </dsp:txBody>
      <dsp:txXfrm>
        <a:off x="1376265" y="4496144"/>
        <a:ext cx="2416425" cy="779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C50A1-BBAD-404A-AA5B-2AAB59FB5A6F}">
      <dsp:nvSpPr>
        <dsp:cNvPr id="0" name=""/>
        <dsp:cNvSpPr/>
      </dsp:nvSpPr>
      <dsp:spPr>
        <a:xfrm>
          <a:off x="1601441" y="1714675"/>
          <a:ext cx="2822178" cy="288849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IEC61850 GOOSE</a:t>
          </a:r>
          <a:endParaRPr lang="en-US" sz="3900" kern="1200" dirty="0"/>
        </a:p>
      </dsp:txBody>
      <dsp:txXfrm>
        <a:off x="2014739" y="2137686"/>
        <a:ext cx="1995582" cy="2042476"/>
      </dsp:txXfrm>
    </dsp:sp>
    <dsp:sp modelId="{0B138D0A-E24A-4844-87B4-9BAC3DC43186}">
      <dsp:nvSpPr>
        <dsp:cNvPr id="0" name=""/>
        <dsp:cNvSpPr/>
      </dsp:nvSpPr>
      <dsp:spPr>
        <a:xfrm>
          <a:off x="0" y="933387"/>
          <a:ext cx="2288747" cy="23133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High-side Lead Protection Mode</a:t>
          </a:r>
          <a:endParaRPr lang="en-US" sz="2600" kern="1200" dirty="0"/>
        </a:p>
      </dsp:txBody>
      <dsp:txXfrm>
        <a:off x="335179" y="1272164"/>
        <a:ext cx="1618389" cy="1635762"/>
      </dsp:txXfrm>
    </dsp:sp>
    <dsp:sp modelId="{D1DB6791-FCAE-4AA9-8404-6F81520670E9}">
      <dsp:nvSpPr>
        <dsp:cNvPr id="0" name=""/>
        <dsp:cNvSpPr/>
      </dsp:nvSpPr>
      <dsp:spPr>
        <a:xfrm>
          <a:off x="3704964" y="924305"/>
          <a:ext cx="2330071" cy="22661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Low-side Lead Protection Mode</a:t>
          </a:r>
          <a:endParaRPr lang="en-US" sz="2600" kern="1200" dirty="0"/>
        </a:p>
      </dsp:txBody>
      <dsp:txXfrm>
        <a:off x="4046195" y="1256175"/>
        <a:ext cx="1647609" cy="1602407"/>
      </dsp:txXfrm>
    </dsp:sp>
    <dsp:sp modelId="{53961BB6-9819-42EA-8656-4FA84E7D06A3}">
      <dsp:nvSpPr>
        <dsp:cNvPr id="0" name=""/>
        <dsp:cNvSpPr/>
      </dsp:nvSpPr>
      <dsp:spPr>
        <a:xfrm>
          <a:off x="1927061" y="4114664"/>
          <a:ext cx="2407400" cy="222887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Transformer Switches</a:t>
          </a:r>
          <a:endParaRPr lang="en-US" sz="2600" kern="1200" dirty="0"/>
        </a:p>
      </dsp:txBody>
      <dsp:txXfrm>
        <a:off x="2279617" y="4441075"/>
        <a:ext cx="1702288" cy="15760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E6752-9D27-49A3-A76F-6A5783FE1530}">
      <dsp:nvSpPr>
        <dsp:cNvPr id="0" name=""/>
        <dsp:cNvSpPr/>
      </dsp:nvSpPr>
      <dsp:spPr>
        <a:xfrm rot="9923475">
          <a:off x="-249389" y="599757"/>
          <a:ext cx="3672840" cy="2295524"/>
        </a:xfrm>
        <a:prstGeom prst="swooshArrow">
          <a:avLst>
            <a:gd name="adj1" fmla="val 25000"/>
            <a:gd name="adj2" fmla="val 25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93FF0385-FDA3-4D13-84F1-04E431824B92}">
      <dsp:nvSpPr>
        <dsp:cNvPr id="0" name=""/>
        <dsp:cNvSpPr/>
      </dsp:nvSpPr>
      <dsp:spPr>
        <a:xfrm>
          <a:off x="94748" y="2090999"/>
          <a:ext cx="340119" cy="28175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1F253D-2DB2-4383-B6A9-97A792AB3073}">
      <dsp:nvSpPr>
        <dsp:cNvPr id="0" name=""/>
        <dsp:cNvSpPr/>
      </dsp:nvSpPr>
      <dsp:spPr>
        <a:xfrm>
          <a:off x="87085" y="2324334"/>
          <a:ext cx="1103355" cy="663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00" tIns="0" rIns="0" bIns="0" numCol="1" spcCol="1270" anchor="t" anchorCtr="0">
          <a:noAutofit/>
        </a:bodyPr>
        <a:lstStyle/>
        <a:p>
          <a:pPr lvl="0" algn="l" defTabSz="1066800">
            <a:lnSpc>
              <a:spcPct val="90000"/>
            </a:lnSpc>
            <a:spcBef>
              <a:spcPct val="0"/>
            </a:spcBef>
            <a:spcAft>
              <a:spcPct val="35000"/>
            </a:spcAft>
          </a:pPr>
          <a:r>
            <a:rPr lang="en-US" sz="2400" kern="1200" dirty="0" smtClean="0"/>
            <a:t>Daylight</a:t>
          </a:r>
          <a:endParaRPr lang="en-US" sz="1700" kern="1200" dirty="0"/>
        </a:p>
      </dsp:txBody>
      <dsp:txXfrm>
        <a:off x="87085" y="2324334"/>
        <a:ext cx="1103355" cy="663406"/>
      </dsp:txXfrm>
    </dsp:sp>
    <dsp:sp modelId="{F6460B9A-4F69-42FA-9B04-9EB30D095AFD}">
      <dsp:nvSpPr>
        <dsp:cNvPr id="0" name=""/>
        <dsp:cNvSpPr/>
      </dsp:nvSpPr>
      <dsp:spPr>
        <a:xfrm>
          <a:off x="1403491" y="1812906"/>
          <a:ext cx="431116" cy="4458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36B10-A156-4276-9930-AA7E89B5A416}">
      <dsp:nvSpPr>
        <dsp:cNvPr id="0" name=""/>
        <dsp:cNvSpPr/>
      </dsp:nvSpPr>
      <dsp:spPr>
        <a:xfrm>
          <a:off x="447001" y="1444416"/>
          <a:ext cx="1269174" cy="526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70" tIns="0" rIns="0" bIns="0" numCol="1" spcCol="1270" anchor="t" anchorCtr="0">
          <a:noAutofit/>
        </a:bodyPr>
        <a:lstStyle/>
        <a:p>
          <a:pPr lvl="0" algn="l" defTabSz="1066800">
            <a:lnSpc>
              <a:spcPct val="90000"/>
            </a:lnSpc>
            <a:spcBef>
              <a:spcPct val="0"/>
            </a:spcBef>
            <a:spcAft>
              <a:spcPct val="35000"/>
            </a:spcAft>
          </a:pPr>
          <a:r>
            <a:rPr lang="en-US" sz="2400" kern="1200" dirty="0" smtClean="0">
              <a:solidFill>
                <a:schemeClr val="tx1"/>
              </a:solidFill>
            </a:rPr>
            <a:t>Oil Filter</a:t>
          </a:r>
          <a:endParaRPr lang="en-US" sz="2400" kern="1200" dirty="0">
            <a:solidFill>
              <a:schemeClr val="tx1"/>
            </a:solidFill>
          </a:endParaRPr>
        </a:p>
      </dsp:txBody>
      <dsp:txXfrm>
        <a:off x="447001" y="1444416"/>
        <a:ext cx="1269174" cy="526629"/>
      </dsp:txXfrm>
    </dsp:sp>
    <dsp:sp modelId="{B279481B-B817-47C6-8488-14A8DB335841}">
      <dsp:nvSpPr>
        <dsp:cNvPr id="0" name=""/>
        <dsp:cNvSpPr/>
      </dsp:nvSpPr>
      <dsp:spPr>
        <a:xfrm flipH="1">
          <a:off x="2254855" y="1219639"/>
          <a:ext cx="302796" cy="2902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FD989F-E450-45EE-8329-9A66BFF8B442}">
      <dsp:nvSpPr>
        <dsp:cNvPr id="0" name=""/>
        <dsp:cNvSpPr/>
      </dsp:nvSpPr>
      <dsp:spPr>
        <a:xfrm>
          <a:off x="250611" y="825694"/>
          <a:ext cx="2576879" cy="484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01" tIns="0" rIns="0" bIns="0" numCol="1" spcCol="1270" anchor="t" anchorCtr="0">
          <a:noAutofit/>
        </a:bodyPr>
        <a:lstStyle/>
        <a:p>
          <a:pPr lvl="0" algn="l" defTabSz="1066800">
            <a:lnSpc>
              <a:spcPct val="90000"/>
            </a:lnSpc>
            <a:spcBef>
              <a:spcPct val="0"/>
            </a:spcBef>
            <a:spcAft>
              <a:spcPct val="35000"/>
            </a:spcAft>
          </a:pPr>
          <a:r>
            <a:rPr lang="en-US" sz="2400" kern="1200" dirty="0" smtClean="0">
              <a:solidFill>
                <a:schemeClr val="tx1"/>
              </a:solidFill>
            </a:rPr>
            <a:t>Majority of Rain</a:t>
          </a:r>
          <a:endParaRPr lang="en-US" sz="2400" kern="1200" dirty="0">
            <a:solidFill>
              <a:schemeClr val="tx1"/>
            </a:solidFill>
          </a:endParaRPr>
        </a:p>
      </dsp:txBody>
      <dsp:txXfrm>
        <a:off x="250611" y="825694"/>
        <a:ext cx="2576879" cy="4849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28385-FB2A-49B3-8B9F-496F1E8F7C5E}">
      <dsp:nvSpPr>
        <dsp:cNvPr id="0" name=""/>
        <dsp:cNvSpPr/>
      </dsp:nvSpPr>
      <dsp:spPr>
        <a:xfrm flipV="1">
          <a:off x="1277027" y="866301"/>
          <a:ext cx="3920764" cy="2839510"/>
        </a:xfrm>
        <a:prstGeom prst="swooshArrow">
          <a:avLst>
            <a:gd name="adj1" fmla="val 16310"/>
            <a:gd name="adj2" fmla="val 3137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FF6069-EDE8-494A-B878-3C916618F52B}">
      <dsp:nvSpPr>
        <dsp:cNvPr id="0" name=""/>
        <dsp:cNvSpPr/>
      </dsp:nvSpPr>
      <dsp:spPr>
        <a:xfrm flipH="1" flipV="1">
          <a:off x="3106797" y="2626188"/>
          <a:ext cx="352436" cy="359569"/>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68990-F426-4D5B-951A-1028FDF984D8}">
      <dsp:nvSpPr>
        <dsp:cNvPr id="0" name=""/>
        <dsp:cNvSpPr/>
      </dsp:nvSpPr>
      <dsp:spPr>
        <a:xfrm>
          <a:off x="2256407" y="2222340"/>
          <a:ext cx="288613" cy="254913"/>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090840-E0DC-4950-A16C-2F8D17718A40}">
      <dsp:nvSpPr>
        <dsp:cNvPr id="0" name=""/>
        <dsp:cNvSpPr/>
      </dsp:nvSpPr>
      <dsp:spPr>
        <a:xfrm>
          <a:off x="3778074" y="2792683"/>
          <a:ext cx="1110666" cy="492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en-US" sz="2400" kern="1200" dirty="0" smtClean="0"/>
            <a:t>Daylight</a:t>
          </a:r>
          <a:endParaRPr lang="en-US" sz="2400" kern="1200" dirty="0"/>
        </a:p>
      </dsp:txBody>
      <dsp:txXfrm>
        <a:off x="3778074" y="2792683"/>
        <a:ext cx="1110666" cy="492939"/>
      </dsp:txXfrm>
    </dsp:sp>
    <dsp:sp modelId="{59114BA3-2BE3-47BF-835B-32B8ED683E84}">
      <dsp:nvSpPr>
        <dsp:cNvPr id="0" name=""/>
        <dsp:cNvSpPr/>
      </dsp:nvSpPr>
      <dsp:spPr>
        <a:xfrm>
          <a:off x="3274897" y="2151610"/>
          <a:ext cx="2564955" cy="73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rPr>
            <a:t>Oil Filter</a:t>
          </a:r>
          <a:endParaRPr lang="en-US" sz="2400" kern="1200" dirty="0">
            <a:solidFill>
              <a:schemeClr val="tx1"/>
            </a:solidFill>
          </a:endParaRPr>
        </a:p>
      </dsp:txBody>
      <dsp:txXfrm>
        <a:off x="3274897" y="2151610"/>
        <a:ext cx="2564955" cy="731538"/>
      </dsp:txXfrm>
    </dsp:sp>
    <dsp:sp modelId="{397B02B4-519F-4FD8-97C9-CF098EC3BF87}">
      <dsp:nvSpPr>
        <dsp:cNvPr id="0" name=""/>
        <dsp:cNvSpPr/>
      </dsp:nvSpPr>
      <dsp:spPr>
        <a:xfrm>
          <a:off x="182258" y="1754433"/>
          <a:ext cx="5250790" cy="73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r" defTabSz="1066800">
            <a:lnSpc>
              <a:spcPct val="90000"/>
            </a:lnSpc>
            <a:spcBef>
              <a:spcPct val="0"/>
            </a:spcBef>
            <a:spcAft>
              <a:spcPct val="35000"/>
            </a:spcAft>
          </a:pPr>
          <a:r>
            <a:rPr lang="en-US" sz="2400" kern="1200" dirty="0" smtClean="0">
              <a:solidFill>
                <a:schemeClr val="tx1"/>
              </a:solidFill>
            </a:rPr>
            <a:t>Capture Containment</a:t>
          </a:r>
          <a:endParaRPr lang="en-US" sz="2400" kern="1200" dirty="0">
            <a:solidFill>
              <a:schemeClr val="tx1"/>
            </a:solidFill>
          </a:endParaRPr>
        </a:p>
      </dsp:txBody>
      <dsp:txXfrm>
        <a:off x="182258" y="1754433"/>
        <a:ext cx="5250790" cy="731538"/>
      </dsp:txXfrm>
    </dsp:sp>
    <dsp:sp modelId="{223D5BCB-3071-4EC4-A769-EED9BBA76970}">
      <dsp:nvSpPr>
        <dsp:cNvPr id="0" name=""/>
        <dsp:cNvSpPr/>
      </dsp:nvSpPr>
      <dsp:spPr>
        <a:xfrm>
          <a:off x="2008846" y="1477246"/>
          <a:ext cx="2514662" cy="73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ctr" defTabSz="1066800">
            <a:lnSpc>
              <a:spcPct val="90000"/>
            </a:lnSpc>
            <a:spcBef>
              <a:spcPct val="0"/>
            </a:spcBef>
            <a:spcAft>
              <a:spcPct val="35000"/>
            </a:spcAft>
          </a:pPr>
          <a:r>
            <a:rPr lang="en-US" sz="2400" kern="1200" dirty="0" smtClean="0">
              <a:solidFill>
                <a:schemeClr val="tx1"/>
              </a:solidFill>
            </a:rPr>
            <a:t>Add’l Rain /Oil Spill</a:t>
          </a:r>
          <a:endParaRPr lang="en-US" sz="2400" kern="1200" dirty="0">
            <a:solidFill>
              <a:schemeClr val="tx1"/>
            </a:solidFill>
          </a:endParaRPr>
        </a:p>
      </dsp:txBody>
      <dsp:txXfrm>
        <a:off x="2008846" y="1477246"/>
        <a:ext cx="2514662" cy="731538"/>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06982A8-EA06-4981-A519-FA826BE8F290}" type="datetimeFigureOut">
              <a:rPr lang="en-US" smtClean="0"/>
              <a:t>10/6/2015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6D950E7-1655-4CE5-A6C3-7449D1545C14}" type="slidenum">
              <a:rPr lang="en-US" smtClean="0"/>
              <a:t>‹#›</a:t>
            </a:fld>
            <a:endParaRPr lang="en-US"/>
          </a:p>
        </p:txBody>
      </p:sp>
    </p:spTree>
    <p:extLst>
      <p:ext uri="{BB962C8B-B14F-4D97-AF65-F5344CB8AC3E}">
        <p14:creationId xmlns:p14="http://schemas.microsoft.com/office/powerpoint/2010/main" val="2583257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003E628-A121-43E9-964C-1AA4B8D6C9DA}" type="datetimeFigureOut">
              <a:rPr lang="en-US" smtClean="0"/>
              <a:t>10/6/2015</a:t>
            </a:fld>
            <a:endParaRPr lang="en-US"/>
          </a:p>
        </p:txBody>
      </p:sp>
      <p:sp>
        <p:nvSpPr>
          <p:cNvPr id="4" name="Slide Image Placeholder 3"/>
          <p:cNvSpPr>
            <a:spLocks noGrp="1" noRot="1" noChangeAspect="1"/>
          </p:cNvSpPr>
          <p:nvPr>
            <p:ph type="sldImg" idx="2"/>
          </p:nvPr>
        </p:nvSpPr>
        <p:spPr>
          <a:xfrm>
            <a:off x="1258888" y="720725"/>
            <a:ext cx="47974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15E4EEF-E152-4CBE-9EEE-CB35F7393112}" type="slidenum">
              <a:rPr lang="en-US" smtClean="0"/>
              <a:t>‹#›</a:t>
            </a:fld>
            <a:endParaRPr lang="en-US"/>
          </a:p>
        </p:txBody>
      </p:sp>
    </p:spTree>
    <p:extLst>
      <p:ext uri="{BB962C8B-B14F-4D97-AF65-F5344CB8AC3E}">
        <p14:creationId xmlns:p14="http://schemas.microsoft.com/office/powerpoint/2010/main" val="374151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Olivia</a:t>
            </a:r>
          </a:p>
          <a:p>
            <a:endParaRPr lang="en-US" dirty="0" smtClean="0"/>
          </a:p>
          <a:p>
            <a:r>
              <a:rPr lang="en-US" dirty="0" smtClean="0"/>
              <a:t>Welcome &amp; introduction</a:t>
            </a:r>
            <a:r>
              <a:rPr lang="en-US" baseline="0" dirty="0" smtClean="0"/>
              <a:t> of Chris and myself. Read title…</a:t>
            </a:r>
            <a:endParaRPr lang="en-US" dirty="0"/>
          </a:p>
        </p:txBody>
      </p:sp>
      <p:sp>
        <p:nvSpPr>
          <p:cNvPr id="4" name="Slide Number Placeholder 3"/>
          <p:cNvSpPr>
            <a:spLocks noGrp="1"/>
          </p:cNvSpPr>
          <p:nvPr>
            <p:ph type="sldNum" sz="quarter" idx="10"/>
          </p:nvPr>
        </p:nvSpPr>
        <p:spPr/>
        <p:txBody>
          <a:bodyPr/>
          <a:lstStyle/>
          <a:p>
            <a:fld id="{B15E4EEF-E152-4CBE-9EEE-CB35F7393112}" type="slidenum">
              <a:rPr lang="en-US" smtClean="0"/>
              <a:t>1</a:t>
            </a:fld>
            <a:endParaRPr lang="en-US"/>
          </a:p>
        </p:txBody>
      </p:sp>
    </p:spTree>
    <p:extLst>
      <p:ext uri="{BB962C8B-B14F-4D97-AF65-F5344CB8AC3E}">
        <p14:creationId xmlns:p14="http://schemas.microsoft.com/office/powerpoint/2010/main" val="3142763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Chris</a:t>
            </a:r>
          </a:p>
          <a:p>
            <a:pPr defTabSz="966612">
              <a:defRPr/>
            </a:pPr>
            <a:endParaRPr lang="en-US" sz="1300" dirty="0"/>
          </a:p>
          <a:p>
            <a:pPr defTabSz="966612">
              <a:defRPr/>
            </a:pPr>
            <a:r>
              <a:rPr lang="en-US" sz="1300" dirty="0"/>
              <a:t>Although the switchable spare layout requires the upfront cost of the spare equipment, it is estimated that the cost to tear down, move, transport, reassemble and test a new unit during an outage can total up to $1 million. Additionally, a shorter outage benefits operations and grid reliability immeasurably. </a:t>
            </a:r>
          </a:p>
          <a:p>
            <a:endParaRPr lang="en-US" dirty="0" smtClean="0"/>
          </a:p>
          <a:p>
            <a:r>
              <a:rPr lang="en-US" dirty="0" smtClean="0"/>
              <a:t>Olivia will now</a:t>
            </a:r>
            <a:r>
              <a:rPr lang="en-US" baseline="0" dirty="0" smtClean="0"/>
              <a:t> talk about the new Protection and Control Scheme that was incorporated. </a:t>
            </a:r>
            <a:endParaRPr lang="en-US" dirty="0" smtClean="0"/>
          </a:p>
          <a:p>
            <a:endParaRPr lang="en-US" dirty="0" smtClean="0"/>
          </a:p>
          <a:p>
            <a:r>
              <a:rPr lang="en-US" dirty="0" smtClean="0"/>
              <a:t>&lt; transition to Olivia &gt; </a:t>
            </a:r>
          </a:p>
          <a:p>
            <a:endParaRPr lang="en-US" dirty="0" smtClean="0"/>
          </a:p>
        </p:txBody>
      </p:sp>
      <p:sp>
        <p:nvSpPr>
          <p:cNvPr id="4" name="Slide Number Placeholder 3"/>
          <p:cNvSpPr>
            <a:spLocks noGrp="1"/>
          </p:cNvSpPr>
          <p:nvPr>
            <p:ph type="sldNum" sz="quarter" idx="10"/>
          </p:nvPr>
        </p:nvSpPr>
        <p:spPr/>
        <p:txBody>
          <a:bodyPr/>
          <a:lstStyle/>
          <a:p>
            <a:fld id="{B15E4EEF-E152-4CBE-9EEE-CB35F7393112}" type="slidenum">
              <a:rPr lang="en-US" smtClean="0"/>
              <a:t>10</a:t>
            </a:fld>
            <a:endParaRPr lang="en-US"/>
          </a:p>
        </p:txBody>
      </p:sp>
    </p:spTree>
    <p:extLst>
      <p:ext uri="{BB962C8B-B14F-4D97-AF65-F5344CB8AC3E}">
        <p14:creationId xmlns:p14="http://schemas.microsoft.com/office/powerpoint/2010/main" val="3870986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Olivia</a:t>
            </a:r>
          </a:p>
          <a:p>
            <a:endParaRPr lang="en-US" sz="1300" dirty="0"/>
          </a:p>
          <a:p>
            <a:r>
              <a:rPr lang="en-US" sz="1300" dirty="0" smtClean="0"/>
              <a:t>In </a:t>
            </a:r>
            <a:r>
              <a:rPr lang="en-US" sz="1300" dirty="0"/>
              <a:t>past protection designs for this application, when the spare transformer or shunt reactor needed to be placed in service, the CT circuits, tripping circuits, control circuits and alarm circuits would need to be modified to place the spare transformer into the correct phase position of the protection scheme. </a:t>
            </a:r>
            <a:r>
              <a:rPr lang="en-US" sz="1300" dirty="0"/>
              <a:t>This would require modification of wiring and retesting of the protection scheme. This process could take up to two days to complete.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new design, all circuit wiring and relay testing for the spare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performed along with the entire bank during commissioning, eliminating the need for rewiring and relay testing when the spare transformer is needed to switch into service. </a:t>
            </a:r>
            <a:r>
              <a:rPr lang="en-US" sz="1300" dirty="0" smtClean="0"/>
              <a:t>This results in no field wiring during restoration, saving valuable time. </a:t>
            </a:r>
            <a:r>
              <a:rPr lang="en-US" sz="1300" dirty="0" smtClean="0"/>
              <a:t>With </a:t>
            </a:r>
            <a:r>
              <a:rPr lang="en-US" sz="1300" dirty="0"/>
              <a:t>the application of modern microprocessor relays, </a:t>
            </a:r>
            <a:r>
              <a:rPr lang="en-US" sz="1300" dirty="0" smtClean="0"/>
              <a:t>the </a:t>
            </a:r>
            <a:r>
              <a:rPr lang="en-US" sz="1300" dirty="0"/>
              <a:t>new protection scheme </a:t>
            </a:r>
            <a:r>
              <a:rPr lang="en-US" sz="1300" dirty="0" smtClean="0"/>
              <a:t>is reconfigured in </a:t>
            </a:r>
            <a:r>
              <a:rPr lang="en-US" sz="1300" dirty="0"/>
              <a:t>a matter of seconds. </a:t>
            </a:r>
            <a:endParaRPr lang="en-US" dirty="0"/>
          </a:p>
        </p:txBody>
      </p:sp>
      <p:sp>
        <p:nvSpPr>
          <p:cNvPr id="4" name="Slide Number Placeholder 3"/>
          <p:cNvSpPr>
            <a:spLocks noGrp="1"/>
          </p:cNvSpPr>
          <p:nvPr>
            <p:ph type="sldNum" sz="quarter" idx="10"/>
          </p:nvPr>
        </p:nvSpPr>
        <p:spPr/>
        <p:txBody>
          <a:bodyPr/>
          <a:lstStyle/>
          <a:p>
            <a:fld id="{B15E4EEF-E152-4CBE-9EEE-CB35F7393112}" type="slidenum">
              <a:rPr lang="en-US" smtClean="0"/>
              <a:t>11</a:t>
            </a:fld>
            <a:endParaRPr lang="en-US"/>
          </a:p>
        </p:txBody>
      </p:sp>
    </p:spTree>
    <p:extLst>
      <p:ext uri="{BB962C8B-B14F-4D97-AF65-F5344CB8AC3E}">
        <p14:creationId xmlns:p14="http://schemas.microsoft.com/office/powerpoint/2010/main" val="3807686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Olivia</a:t>
            </a:r>
          </a:p>
          <a:p>
            <a:endParaRPr lang="en-US" dirty="0" smtClean="0"/>
          </a:p>
          <a:p>
            <a:r>
              <a:rPr lang="en-US" dirty="0" smtClean="0"/>
              <a:t>Here </a:t>
            </a:r>
            <a:r>
              <a:rPr lang="en-US" dirty="0" smtClean="0"/>
              <a:t>is the one-line diagram of our protection scheme.</a:t>
            </a:r>
            <a:r>
              <a:rPr lang="en-US" baseline="0" dirty="0" smtClean="0"/>
              <a:t> </a:t>
            </a:r>
          </a:p>
          <a:p>
            <a:endParaRPr lang="en-US" baseline="0" dirty="0" smtClean="0"/>
          </a:p>
          <a:p>
            <a:r>
              <a:rPr lang="en-US" dirty="0" smtClean="0"/>
              <a:t>Highlighted are the two Overall</a:t>
            </a:r>
            <a:r>
              <a:rPr lang="en-US" baseline="0" dirty="0" smtClean="0"/>
              <a:t> Differentials, as well as the </a:t>
            </a:r>
            <a:r>
              <a:rPr lang="en-US" baseline="0" dirty="0" err="1" smtClean="0"/>
              <a:t>Highside</a:t>
            </a:r>
            <a:r>
              <a:rPr lang="en-US" baseline="0" dirty="0" smtClean="0"/>
              <a:t> and </a:t>
            </a:r>
            <a:r>
              <a:rPr lang="en-US" baseline="0" dirty="0" err="1" smtClean="0"/>
              <a:t>Lowside</a:t>
            </a:r>
            <a:r>
              <a:rPr lang="en-US" baseline="0" dirty="0" smtClean="0"/>
              <a:t> Lead Differentials. </a:t>
            </a:r>
          </a:p>
          <a:p>
            <a:endParaRPr lang="en-US" baseline="0" dirty="0" smtClean="0"/>
          </a:p>
          <a:p>
            <a:pPr defTabSz="966612"/>
            <a:r>
              <a:rPr lang="en-US" sz="1300" dirty="0"/>
              <a:t>The Overall Differential #2 relay includes Restricted Earth Fault protection. Since the transformers are single phase units, the neutral CT from each phase transformer and spare are connected in parallel.</a:t>
            </a:r>
          </a:p>
          <a:p>
            <a:endParaRPr lang="en-US" baseline="0" dirty="0" smtClean="0"/>
          </a:p>
          <a:p>
            <a:r>
              <a:rPr lang="en-US" sz="1300" dirty="0"/>
              <a:t>The high-side and low-side lead differential relays provide the ability to determine fault location, that is, whether the fault is inside the transformer or outside the transformer. </a:t>
            </a:r>
            <a:endParaRPr lang="en-US" dirty="0"/>
          </a:p>
        </p:txBody>
      </p:sp>
      <p:sp>
        <p:nvSpPr>
          <p:cNvPr id="4" name="Slide Number Placeholder 3"/>
          <p:cNvSpPr>
            <a:spLocks noGrp="1"/>
          </p:cNvSpPr>
          <p:nvPr>
            <p:ph type="sldNum" sz="quarter" idx="10"/>
          </p:nvPr>
        </p:nvSpPr>
        <p:spPr/>
        <p:txBody>
          <a:bodyPr/>
          <a:lstStyle/>
          <a:p>
            <a:fld id="{B15E4EEF-E152-4CBE-9EEE-CB35F7393112}" type="slidenum">
              <a:rPr lang="en-US" smtClean="0"/>
              <a:t>12</a:t>
            </a:fld>
            <a:endParaRPr lang="en-US"/>
          </a:p>
        </p:txBody>
      </p:sp>
    </p:spTree>
    <p:extLst>
      <p:ext uri="{BB962C8B-B14F-4D97-AF65-F5344CB8AC3E}">
        <p14:creationId xmlns:p14="http://schemas.microsoft.com/office/powerpoint/2010/main" val="986188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Olivia</a:t>
            </a:r>
          </a:p>
          <a:p>
            <a:endParaRPr lang="en-US" dirty="0" smtClean="0"/>
          </a:p>
          <a:p>
            <a:r>
              <a:rPr lang="en-US" dirty="0" smtClean="0"/>
              <a:t>&lt;</a:t>
            </a:r>
            <a:r>
              <a:rPr lang="en-US" baseline="0" dirty="0" smtClean="0"/>
              <a:t> read slide &gt;</a:t>
            </a:r>
            <a:endParaRPr lang="en-US" dirty="0"/>
          </a:p>
        </p:txBody>
      </p:sp>
      <p:sp>
        <p:nvSpPr>
          <p:cNvPr id="4" name="Slide Number Placeholder 3"/>
          <p:cNvSpPr>
            <a:spLocks noGrp="1"/>
          </p:cNvSpPr>
          <p:nvPr>
            <p:ph type="sldNum" sz="quarter" idx="10"/>
          </p:nvPr>
        </p:nvSpPr>
        <p:spPr/>
        <p:txBody>
          <a:bodyPr/>
          <a:lstStyle/>
          <a:p>
            <a:fld id="{B15E4EEF-E152-4CBE-9EEE-CB35F7393112}" type="slidenum">
              <a:rPr lang="en-US" smtClean="0"/>
              <a:t>13</a:t>
            </a:fld>
            <a:endParaRPr lang="en-US"/>
          </a:p>
        </p:txBody>
      </p:sp>
    </p:spTree>
    <p:extLst>
      <p:ext uri="{BB962C8B-B14F-4D97-AF65-F5344CB8AC3E}">
        <p14:creationId xmlns:p14="http://schemas.microsoft.com/office/powerpoint/2010/main" val="2168557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Olivia</a:t>
            </a:r>
          </a:p>
          <a:p>
            <a:endParaRPr lang="en-US" sz="1300" dirty="0"/>
          </a:p>
          <a:p>
            <a:pPr marL="0" lvl="1" defTabSz="966612"/>
            <a:r>
              <a:rPr lang="en-US" dirty="0" smtClean="0"/>
              <a:t>Transformer CT’s are inserted or removed from the lead differentials by using relay programmable logic. </a:t>
            </a:r>
          </a:p>
          <a:p>
            <a:endParaRPr lang="en-US" sz="13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Both the high-side</a:t>
            </a:r>
            <a:r>
              <a:rPr lang="en-US" sz="1300" baseline="0" dirty="0" smtClean="0"/>
              <a:t> and </a:t>
            </a:r>
            <a:r>
              <a:rPr lang="en-US" sz="1300" dirty="0" smtClean="0"/>
              <a:t>low-side </a:t>
            </a:r>
            <a:r>
              <a:rPr lang="en-US" sz="1300" dirty="0"/>
              <a:t>lead differential relay provides protection functions that include: </a:t>
            </a:r>
            <a:r>
              <a:rPr lang="en-US" sz="1300" dirty="0" smtClean="0"/>
              <a:t>Differential protection,</a:t>
            </a:r>
            <a:r>
              <a:rPr lang="en-US" sz="1300" baseline="0" dirty="0" smtClean="0"/>
              <a:t> </a:t>
            </a:r>
            <a:r>
              <a:rPr lang="en-US" sz="1300" dirty="0" smtClean="0"/>
              <a:t>sudden pressur</a:t>
            </a:r>
            <a:r>
              <a:rPr lang="en-US" sz="1300" dirty="0" smtClean="0"/>
              <a:t>e </a:t>
            </a:r>
            <a:r>
              <a:rPr lang="en-US" sz="1300" b="0" dirty="0" smtClean="0"/>
              <a:t>tripping, phase time </a:t>
            </a:r>
            <a:r>
              <a:rPr lang="en-US" sz="1300" b="0" dirty="0" err="1" smtClean="0"/>
              <a:t>overcurrents</a:t>
            </a:r>
            <a:r>
              <a:rPr lang="en-US" sz="1300" b="0" dirty="0" smtClean="0"/>
              <a:t>, and </a:t>
            </a:r>
            <a:r>
              <a:rPr lang="en-US" sz="1300" dirty="0" smtClean="0"/>
              <a:t>transformer metering for SCADA.</a:t>
            </a:r>
            <a:endParaRPr lang="en-US" sz="1400" dirty="0" smtClean="0"/>
          </a:p>
          <a:p>
            <a:endParaRPr lang="en-US" sz="1300" dirty="0" smtClean="0"/>
          </a:p>
        </p:txBody>
      </p:sp>
      <p:sp>
        <p:nvSpPr>
          <p:cNvPr id="4" name="Slide Number Placeholder 3"/>
          <p:cNvSpPr>
            <a:spLocks noGrp="1"/>
          </p:cNvSpPr>
          <p:nvPr>
            <p:ph type="sldNum" sz="quarter" idx="10"/>
          </p:nvPr>
        </p:nvSpPr>
        <p:spPr/>
        <p:txBody>
          <a:bodyPr/>
          <a:lstStyle/>
          <a:p>
            <a:fld id="{B15E4EEF-E152-4CBE-9EEE-CB35F7393112}" type="slidenum">
              <a:rPr lang="en-US" smtClean="0"/>
              <a:t>14</a:t>
            </a:fld>
            <a:endParaRPr lang="en-US"/>
          </a:p>
        </p:txBody>
      </p:sp>
    </p:spTree>
    <p:extLst>
      <p:ext uri="{BB962C8B-B14F-4D97-AF65-F5344CB8AC3E}">
        <p14:creationId xmlns:p14="http://schemas.microsoft.com/office/powerpoint/2010/main" val="3282467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Olivia</a:t>
            </a:r>
          </a:p>
          <a:p>
            <a:pPr defTabSz="966612">
              <a:defRPr/>
            </a:pPr>
            <a:endParaRPr lang="en-US" sz="1300" dirty="0"/>
          </a:p>
          <a:p>
            <a:pPr defTabSz="966612">
              <a:defRPr/>
            </a:pPr>
            <a:r>
              <a:rPr lang="en-US" sz="1300" dirty="0"/>
              <a:t>Reconfiguration of the protection scheme is accomplished by pressing pushbuttons on the front of the high-side and low-side lead differential relays. There are four protection modes: Mode N (Phase A, B and C in service); Mode A (spare-switched into Phase A); Mode B (spare-switched into Phase B); and Mode C (spare-switched into Phase C). </a:t>
            </a:r>
            <a:endParaRPr lang="en-US" dirty="0"/>
          </a:p>
        </p:txBody>
      </p:sp>
      <p:sp>
        <p:nvSpPr>
          <p:cNvPr id="4" name="Slide Number Placeholder 3"/>
          <p:cNvSpPr>
            <a:spLocks noGrp="1"/>
          </p:cNvSpPr>
          <p:nvPr>
            <p:ph type="sldNum" sz="quarter" idx="10"/>
          </p:nvPr>
        </p:nvSpPr>
        <p:spPr/>
        <p:txBody>
          <a:bodyPr/>
          <a:lstStyle/>
          <a:p>
            <a:fld id="{B15E4EEF-E152-4CBE-9EEE-CB35F7393112}" type="slidenum">
              <a:rPr lang="en-US" smtClean="0"/>
              <a:t>15</a:t>
            </a:fld>
            <a:endParaRPr lang="en-US"/>
          </a:p>
        </p:txBody>
      </p:sp>
    </p:spTree>
    <p:extLst>
      <p:ext uri="{BB962C8B-B14F-4D97-AF65-F5344CB8AC3E}">
        <p14:creationId xmlns:p14="http://schemas.microsoft.com/office/powerpoint/2010/main" val="147900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Olivia</a:t>
            </a:r>
          </a:p>
          <a:p>
            <a:endParaRPr lang="en-US" dirty="0" smtClean="0"/>
          </a:p>
          <a:p>
            <a:pPr defTabSz="966612"/>
            <a:r>
              <a:rPr lang="en-US" sz="1300" dirty="0"/>
              <a:t>During the reconfiguration process, the high-side and low-side lead differential relays monitor each other’s protection mode. This is accomplished using IEC61850 GOOSE messaging. In addition, the protection mode of each relay is compared to the status of all the transformer switches used to reconfigure the bank. An alarm is generated when the relay protection modes or transformer switch statuses do not agree on the location of the spare transformer. Once all are in agreement, the alarm will clear.</a:t>
            </a:r>
          </a:p>
          <a:p>
            <a:endParaRPr lang="en-US" dirty="0"/>
          </a:p>
        </p:txBody>
      </p:sp>
      <p:sp>
        <p:nvSpPr>
          <p:cNvPr id="4" name="Slide Number Placeholder 3"/>
          <p:cNvSpPr>
            <a:spLocks noGrp="1"/>
          </p:cNvSpPr>
          <p:nvPr>
            <p:ph type="sldNum" sz="quarter" idx="10"/>
          </p:nvPr>
        </p:nvSpPr>
        <p:spPr/>
        <p:txBody>
          <a:bodyPr/>
          <a:lstStyle/>
          <a:p>
            <a:fld id="{B15E4EEF-E152-4CBE-9EEE-CB35F7393112}" type="slidenum">
              <a:rPr lang="en-US" smtClean="0"/>
              <a:t>16</a:t>
            </a:fld>
            <a:endParaRPr lang="en-US"/>
          </a:p>
        </p:txBody>
      </p:sp>
    </p:spTree>
    <p:extLst>
      <p:ext uri="{BB962C8B-B14F-4D97-AF65-F5344CB8AC3E}">
        <p14:creationId xmlns:p14="http://schemas.microsoft.com/office/powerpoint/2010/main" val="3461750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Olivia</a:t>
            </a:r>
          </a:p>
          <a:p>
            <a:r>
              <a:rPr lang="en-US" sz="1300" dirty="0"/>
              <a:t>Fire mitigation is a key component of reducing outage time. AEP’s choice for fire mitigation includes a combination of fire walls and an oil containment that allows oil to be drained to a remote location. The firewalls protect adjacent high-risk equipment, while the stone-lined containment and drainage is designed to suppress a high radiation energy pool fire.  </a:t>
            </a:r>
          </a:p>
          <a:p>
            <a:endParaRPr lang="en-US" sz="1300" dirty="0"/>
          </a:p>
          <a:p>
            <a:pPr defTabSz="966612">
              <a:defRPr/>
            </a:pPr>
            <a:r>
              <a:rPr lang="en-US" sz="1300" dirty="0"/>
              <a:t>The firewalls are installed between each phase. Consideration also is given to other nearby sensitive equipment. Large structures, such as </a:t>
            </a:r>
            <a:r>
              <a:rPr lang="en-US" sz="1300" dirty="0" err="1"/>
              <a:t>deadend</a:t>
            </a:r>
            <a:r>
              <a:rPr lang="en-US" sz="1300" dirty="0"/>
              <a:t> or take-off structures, that are located within the oil containment have a fire-resistant coating applied in order to avoid failure of the structures and cascading damage to nearby equipment. In addition, these large structures tend to have a longer procurement lead time, and would require outages of additional equipment if replacement was required; therefore their preservation reduces the risk of a longer restoration and outage. </a:t>
            </a:r>
          </a:p>
          <a:p>
            <a:endParaRPr lang="en-US" sz="1300" dirty="0"/>
          </a:p>
        </p:txBody>
      </p:sp>
      <p:sp>
        <p:nvSpPr>
          <p:cNvPr id="4" name="Slide Number Placeholder 3"/>
          <p:cNvSpPr>
            <a:spLocks noGrp="1"/>
          </p:cNvSpPr>
          <p:nvPr>
            <p:ph type="sldNum" sz="quarter" idx="10"/>
          </p:nvPr>
        </p:nvSpPr>
        <p:spPr/>
        <p:txBody>
          <a:bodyPr/>
          <a:lstStyle/>
          <a:p>
            <a:fld id="{B15E4EEF-E152-4CBE-9EEE-CB35F7393112}" type="slidenum">
              <a:rPr lang="en-US" smtClean="0"/>
              <a:t>17</a:t>
            </a:fld>
            <a:endParaRPr lang="en-US"/>
          </a:p>
        </p:txBody>
      </p:sp>
    </p:spTree>
    <p:extLst>
      <p:ext uri="{BB962C8B-B14F-4D97-AF65-F5344CB8AC3E}">
        <p14:creationId xmlns:p14="http://schemas.microsoft.com/office/powerpoint/2010/main" val="71152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Olivia</a:t>
            </a:r>
          </a:p>
          <a:p>
            <a:pPr defTabSz="966612">
              <a:defRPr/>
            </a:pPr>
            <a:r>
              <a:rPr lang="en-US" sz="1300" dirty="0"/>
              <a:t>The oil containment design has been an iterative process. As newer technologies have been made available, we have sought to minimize installation costs and maintenance needs. The current design is in the pilot phase. It is comprised of a structural containment and a dual drain system with filters and oil capture. The above grade structural oil containment is sized for the full oil capacity of the largest version of the contained equipment, thereby eliminating changes to the containment in the event that a replacement unit is purchased from a different vendor. </a:t>
            </a:r>
          </a:p>
          <a:p>
            <a:pPr defTabSz="966612">
              <a:defRPr/>
            </a:pPr>
            <a:endParaRPr lang="en-US" sz="1300" dirty="0" smtClean="0"/>
          </a:p>
          <a:p>
            <a:pPr marL="0" marR="0" indent="0" algn="l" defTabSz="966612" rtl="0" eaLnBrk="1" fontAlgn="auto" latinLnBrk="0" hangingPunct="1">
              <a:lnSpc>
                <a:spcPct val="100000"/>
              </a:lnSpc>
              <a:spcBef>
                <a:spcPts val="0"/>
              </a:spcBef>
              <a:spcAft>
                <a:spcPts val="0"/>
              </a:spcAft>
              <a:buClrTx/>
              <a:buSzTx/>
              <a:buFontTx/>
              <a:buNone/>
              <a:tabLst/>
              <a:defRPr/>
            </a:pPr>
            <a:r>
              <a:rPr lang="en-US" sz="1300" dirty="0" smtClean="0"/>
              <a:t>The drain systems </a:t>
            </a:r>
            <a:r>
              <a:rPr lang="en-US" sz="1300" dirty="0" smtClean="0"/>
              <a:t>allow continuous drainage of water and the ability to retain oil in a catastrophic event. The only maintenance anticipated will be the occasional cleaning and replacement of filters. </a:t>
            </a:r>
          </a:p>
          <a:p>
            <a:pPr defTabSz="966612">
              <a:defRPr/>
            </a:pPr>
            <a:endParaRPr lang="en-US" sz="1300" dirty="0" smtClean="0"/>
          </a:p>
          <a:p>
            <a:pPr defTabSz="966612">
              <a:defRPr/>
            </a:pPr>
            <a:endParaRPr lang="en-US" sz="1300" dirty="0"/>
          </a:p>
        </p:txBody>
      </p:sp>
      <p:sp>
        <p:nvSpPr>
          <p:cNvPr id="4" name="Slide Number Placeholder 3"/>
          <p:cNvSpPr>
            <a:spLocks noGrp="1"/>
          </p:cNvSpPr>
          <p:nvPr>
            <p:ph type="sldNum" sz="quarter" idx="10"/>
          </p:nvPr>
        </p:nvSpPr>
        <p:spPr/>
        <p:txBody>
          <a:bodyPr/>
          <a:lstStyle/>
          <a:p>
            <a:fld id="{B15E4EEF-E152-4CBE-9EEE-CB35F7393112}" type="slidenum">
              <a:rPr lang="en-US" smtClean="0"/>
              <a:t>18</a:t>
            </a:fld>
            <a:endParaRPr lang="en-US"/>
          </a:p>
        </p:txBody>
      </p:sp>
    </p:spTree>
    <p:extLst>
      <p:ext uri="{BB962C8B-B14F-4D97-AF65-F5344CB8AC3E}">
        <p14:creationId xmlns:p14="http://schemas.microsoft.com/office/powerpoint/2010/main" val="1726946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Olivia</a:t>
            </a:r>
          </a:p>
          <a:p>
            <a:r>
              <a:rPr lang="en-US" dirty="0" smtClean="0"/>
              <a:t> &lt; click &gt;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dual drain includes a lower-elevated drain intended for the majority of rain water to flow to daylight through an </a:t>
            </a:r>
            <a:r>
              <a:rPr lang="en-US" sz="1200" dirty="0" err="1" smtClean="0"/>
              <a:t>oleophillic</a:t>
            </a:r>
            <a:r>
              <a:rPr lang="en-US" sz="1200" dirty="0" smtClean="0"/>
              <a:t> polymer filter. This filter,</a:t>
            </a:r>
            <a:r>
              <a:rPr lang="en-US" sz="1200" baseline="0" dirty="0" smtClean="0"/>
              <a:t> essentially clogs up in the presence of oil, and then restricts all flow.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&lt; click &gt;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upper drain leads to oil capture containment via ductile iron pipe. The oil capture containment daylights</a:t>
            </a:r>
            <a:r>
              <a:rPr lang="en-US" sz="1200" baseline="0" dirty="0" smtClean="0"/>
              <a:t> water and also has an </a:t>
            </a:r>
            <a:r>
              <a:rPr lang="en-US" sz="1200" dirty="0" err="1" smtClean="0"/>
              <a:t>oleophillic</a:t>
            </a:r>
            <a:r>
              <a:rPr lang="en-US" sz="1200" dirty="0" smtClean="0"/>
              <a:t> polymer filter or an oil detecting pump (depending on site drainage conditions).</a:t>
            </a:r>
            <a:r>
              <a:rPr lang="en-US" sz="1200" baseline="0" dirty="0" smtClean="0"/>
              <a: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15E4EEF-E152-4CBE-9EEE-CB35F7393112}" type="slidenum">
              <a:rPr lang="en-US" smtClean="0"/>
              <a:t>19</a:t>
            </a:fld>
            <a:endParaRPr lang="en-US"/>
          </a:p>
        </p:txBody>
      </p:sp>
    </p:spTree>
    <p:extLst>
      <p:ext uri="{BB962C8B-B14F-4D97-AF65-F5344CB8AC3E}">
        <p14:creationId xmlns:p14="http://schemas.microsoft.com/office/powerpoint/2010/main" val="369440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Olivia</a:t>
            </a:r>
          </a:p>
          <a:p>
            <a:endParaRPr lang="en-US" dirty="0" smtClean="0"/>
          </a:p>
          <a:p>
            <a:r>
              <a:rPr lang="en-US" dirty="0" smtClean="0"/>
              <a:t>&lt; read slide &gt;</a:t>
            </a:r>
          </a:p>
          <a:p>
            <a:endParaRPr lang="en-US" dirty="0" smtClean="0"/>
          </a:p>
          <a:p>
            <a:r>
              <a:rPr lang="en-US" dirty="0" smtClean="0"/>
              <a:t>Chris will be speaking</a:t>
            </a:r>
            <a:r>
              <a:rPr lang="en-US" baseline="0" dirty="0" smtClean="0"/>
              <a:t> about the physical layout progression of our switchable spare design. </a:t>
            </a:r>
          </a:p>
          <a:p>
            <a:endParaRPr lang="en-US" baseline="0" dirty="0" smtClean="0"/>
          </a:p>
          <a:p>
            <a:r>
              <a:rPr lang="en-US" baseline="0" dirty="0" smtClean="0"/>
              <a:t>&lt; transition to Chris &gt;</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5E4EEF-E152-4CBE-9EEE-CB35F7393112}" type="slidenum">
              <a:rPr lang="en-US" smtClean="0"/>
              <a:t>2</a:t>
            </a:fld>
            <a:endParaRPr lang="en-US"/>
          </a:p>
        </p:txBody>
      </p:sp>
    </p:spTree>
    <p:extLst>
      <p:ext uri="{BB962C8B-B14F-4D97-AF65-F5344CB8AC3E}">
        <p14:creationId xmlns:p14="http://schemas.microsoft.com/office/powerpoint/2010/main" val="2330545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Olivia</a:t>
            </a:r>
          </a:p>
          <a:p>
            <a:r>
              <a:rPr lang="en-US" sz="1300" dirty="0"/>
              <a:t>The first </a:t>
            </a:r>
            <a:r>
              <a:rPr lang="en-US" sz="1300" dirty="0" smtClean="0"/>
              <a:t>application</a:t>
            </a:r>
            <a:r>
              <a:rPr lang="en-US" sz="1300" baseline="0" dirty="0" smtClean="0"/>
              <a:t> of our switchable spare physical layout was </a:t>
            </a:r>
            <a:r>
              <a:rPr lang="en-US" sz="1300" dirty="0" smtClean="0"/>
              <a:t>piloted in </a:t>
            </a:r>
            <a:r>
              <a:rPr lang="en-US" sz="1300" dirty="0"/>
              <a:t>2012 for a 765kV transformer bank.  </a:t>
            </a:r>
            <a:r>
              <a:rPr lang="en-US" sz="1300" dirty="0"/>
              <a:t>After a successful installation, the design was applied to other voltage combinations and equipment such as shunt reactors. </a:t>
            </a:r>
            <a:r>
              <a:rPr lang="en-US" sz="1300" dirty="0"/>
              <a:t>The switchable spare design has been successfully implemented for </a:t>
            </a:r>
            <a:r>
              <a:rPr lang="en-US" sz="1300" dirty="0" smtClean="0"/>
              <a:t>three transformer banks and four shunt </a:t>
            </a:r>
            <a:r>
              <a:rPr lang="en-US" sz="1300" dirty="0"/>
              <a:t>reactor banks </a:t>
            </a:r>
            <a:r>
              <a:rPr lang="en-US" sz="1300" dirty="0" smtClean="0"/>
              <a:t>since 2012.  </a:t>
            </a:r>
            <a:r>
              <a:rPr lang="en-US" sz="1300" dirty="0"/>
              <a:t>It is also either </a:t>
            </a:r>
            <a:r>
              <a:rPr lang="en-US" sz="1300" dirty="0" smtClean="0"/>
              <a:t>under construction or planned </a:t>
            </a:r>
            <a:r>
              <a:rPr lang="en-US" sz="1300" dirty="0"/>
              <a:t>for 11 additional 765kV transformer or shunt reactor banks. </a:t>
            </a:r>
          </a:p>
          <a:p>
            <a:r>
              <a:rPr lang="en-US" sz="1300" dirty="0"/>
              <a:t> </a:t>
            </a:r>
          </a:p>
          <a:p>
            <a:r>
              <a:rPr lang="en-US" sz="1300" dirty="0"/>
              <a:t>AEP has since experienced two failures that successfully utilized this </a:t>
            </a:r>
            <a:r>
              <a:rPr lang="en-US" sz="1300" dirty="0" smtClean="0"/>
              <a:t>system. The </a:t>
            </a:r>
            <a:r>
              <a:rPr lang="en-US" sz="1300" dirty="0"/>
              <a:t>outages were minimized, confirming the benefits of the new design.</a:t>
            </a:r>
            <a:endParaRPr lang="en-US" sz="1300" dirty="0"/>
          </a:p>
        </p:txBody>
      </p:sp>
      <p:sp>
        <p:nvSpPr>
          <p:cNvPr id="4" name="Slide Number Placeholder 3"/>
          <p:cNvSpPr>
            <a:spLocks noGrp="1"/>
          </p:cNvSpPr>
          <p:nvPr>
            <p:ph type="sldNum" sz="quarter" idx="10"/>
          </p:nvPr>
        </p:nvSpPr>
        <p:spPr/>
        <p:txBody>
          <a:bodyPr/>
          <a:lstStyle/>
          <a:p>
            <a:fld id="{B15E4EEF-E152-4CBE-9EEE-CB35F7393112}" type="slidenum">
              <a:rPr lang="en-US" smtClean="0"/>
              <a:t>20</a:t>
            </a:fld>
            <a:endParaRPr lang="en-US"/>
          </a:p>
        </p:txBody>
      </p:sp>
    </p:spTree>
    <p:extLst>
      <p:ext uri="{BB962C8B-B14F-4D97-AF65-F5344CB8AC3E}">
        <p14:creationId xmlns:p14="http://schemas.microsoft.com/office/powerpoint/2010/main" val="3694406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Olivia</a:t>
            </a:r>
          </a:p>
          <a:p>
            <a:pPr defTabSz="966612"/>
            <a:endParaRPr lang="en-US" dirty="0" smtClean="0"/>
          </a:p>
          <a:p>
            <a:r>
              <a:rPr lang="en-US" sz="1300" dirty="0" smtClean="0"/>
              <a:t>In conclusion,</a:t>
            </a:r>
            <a:r>
              <a:rPr lang="en-US" sz="1300" baseline="0" dirty="0" smtClean="0"/>
              <a:t> t</a:t>
            </a:r>
            <a:r>
              <a:rPr lang="en-US" sz="1300" dirty="0" smtClean="0"/>
              <a:t>he </a:t>
            </a:r>
            <a:r>
              <a:rPr lang="en-US" sz="1300" dirty="0"/>
              <a:t>time to restore 765kV service to as little as three hours, down from a range of three days to three months was achieved through a layout that involved a new switch design, a supporting protection scheme, and fire mitigation.  Once the spare is energized, the removal and replacement of the failed unit can occur while the restored transformer </a:t>
            </a:r>
            <a:r>
              <a:rPr lang="en-US" sz="1300" dirty="0" smtClean="0"/>
              <a:t>or</a:t>
            </a:r>
            <a:r>
              <a:rPr lang="en-US" sz="1300" baseline="0" dirty="0" smtClean="0"/>
              <a:t> shunt reactor </a:t>
            </a:r>
            <a:r>
              <a:rPr lang="en-US" sz="1300" dirty="0" smtClean="0"/>
              <a:t>bank </a:t>
            </a:r>
            <a:r>
              <a:rPr lang="en-US" sz="1300" dirty="0"/>
              <a:t>remains energized. </a:t>
            </a:r>
          </a:p>
          <a:p>
            <a:r>
              <a:rPr lang="en-US" sz="1300" dirty="0"/>
              <a:t> </a:t>
            </a:r>
          </a:p>
          <a:p>
            <a:r>
              <a:rPr lang="en-US" sz="1300" dirty="0"/>
              <a:t>The following points summarize the value of the switchable spare design to AEP and why this layout is now the standard application to be utilized across </a:t>
            </a:r>
            <a:r>
              <a:rPr lang="en-US" sz="1300" dirty="0" smtClean="0"/>
              <a:t>our </a:t>
            </a:r>
            <a:r>
              <a:rPr lang="en-US" sz="1300" dirty="0"/>
              <a:t>system</a:t>
            </a:r>
            <a:r>
              <a:rPr lang="en-US" sz="1300" dirty="0" smtClean="0"/>
              <a:t>.</a:t>
            </a:r>
          </a:p>
          <a:p>
            <a:endParaRPr lang="en-US" sz="1300" dirty="0"/>
          </a:p>
          <a:p>
            <a:r>
              <a:rPr lang="en-US" sz="1300" dirty="0"/>
              <a:t> </a:t>
            </a:r>
            <a:r>
              <a:rPr lang="en-US" sz="1300" dirty="0" smtClean="0"/>
              <a:t>&lt;</a:t>
            </a:r>
            <a:r>
              <a:rPr lang="en-US" sz="1300" baseline="0" dirty="0" smtClean="0"/>
              <a:t> click &gt; &lt; click between bullets &gt;</a:t>
            </a:r>
          </a:p>
          <a:p>
            <a:endParaRPr lang="en-US" sz="1300" dirty="0"/>
          </a:p>
          <a:p>
            <a:pPr lvl="0"/>
            <a:r>
              <a:rPr lang="en-US" sz="1300" dirty="0"/>
              <a:t>* Safety – Eliminates the exposure of field personnel to the potential hazards </a:t>
            </a:r>
            <a:r>
              <a:rPr lang="en-US" sz="1300" dirty="0" smtClean="0"/>
              <a:t>in a rushed construction situation.</a:t>
            </a:r>
            <a:endParaRPr lang="en-US" sz="1300" dirty="0"/>
          </a:p>
          <a:p>
            <a:pPr lvl="0"/>
            <a:r>
              <a:rPr lang="en-US" sz="1300" dirty="0"/>
              <a:t>* Maintenance </a:t>
            </a:r>
            <a:r>
              <a:rPr lang="en-US" sz="1300" dirty="0" smtClean="0"/>
              <a:t>– This layout provides </a:t>
            </a:r>
            <a:r>
              <a:rPr lang="en-US" sz="1300" dirty="0"/>
              <a:t>for in-service spare rotation, keeping the transformers at their highest performance level since the spare arrangement can be energized routinely.</a:t>
            </a:r>
          </a:p>
          <a:p>
            <a:pPr lvl="0"/>
            <a:r>
              <a:rPr lang="en-US" sz="1300" dirty="0"/>
              <a:t>* Grid Resiliency – Reduced outage time removes burdens on the grid. </a:t>
            </a:r>
          </a:p>
          <a:p>
            <a:pPr lvl="0"/>
            <a:r>
              <a:rPr lang="en-US" sz="1300" dirty="0"/>
              <a:t>* Cost Savings – Cost to remove, transport, install, and commission a remotely located spare unit is estimated at up to $1 million per event, in the event of a failure. </a:t>
            </a:r>
            <a:r>
              <a:rPr lang="en-US" sz="1300" dirty="0" smtClean="0"/>
              <a:t>It has been determined</a:t>
            </a:r>
            <a:r>
              <a:rPr lang="en-US" sz="1300" baseline="0" dirty="0" smtClean="0"/>
              <a:t> that this logistical cost and risk to the grid outweigh the upfront installation and cost of the spare unit. </a:t>
            </a:r>
            <a:endParaRPr lang="en-US" sz="1300" dirty="0"/>
          </a:p>
        </p:txBody>
      </p:sp>
      <p:sp>
        <p:nvSpPr>
          <p:cNvPr id="4" name="Slide Number Placeholder 3"/>
          <p:cNvSpPr>
            <a:spLocks noGrp="1"/>
          </p:cNvSpPr>
          <p:nvPr>
            <p:ph type="sldNum" sz="quarter" idx="10"/>
          </p:nvPr>
        </p:nvSpPr>
        <p:spPr/>
        <p:txBody>
          <a:bodyPr/>
          <a:lstStyle/>
          <a:p>
            <a:fld id="{B15E4EEF-E152-4CBE-9EEE-CB35F7393112}" type="slidenum">
              <a:rPr lang="en-US" smtClean="0"/>
              <a:t>21</a:t>
            </a:fld>
            <a:endParaRPr lang="en-US"/>
          </a:p>
        </p:txBody>
      </p:sp>
    </p:spTree>
    <p:extLst>
      <p:ext uri="{BB962C8B-B14F-4D97-AF65-F5344CB8AC3E}">
        <p14:creationId xmlns:p14="http://schemas.microsoft.com/office/powerpoint/2010/main" val="1401018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Olivia</a:t>
            </a:r>
          </a:p>
          <a:p>
            <a:endParaRPr lang="en-US" dirty="0" smtClean="0"/>
          </a:p>
          <a:p>
            <a:r>
              <a:rPr lang="en-US" dirty="0" smtClean="0"/>
              <a:t>That</a:t>
            </a:r>
            <a:r>
              <a:rPr lang="en-US" baseline="0" dirty="0" smtClean="0"/>
              <a:t> concludes our presentation, thank you for your time!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15E4EEF-E152-4CBE-9EEE-CB35F7393112}" type="slidenum">
              <a:rPr lang="en-US" smtClean="0"/>
              <a:t>22</a:t>
            </a:fld>
            <a:endParaRPr lang="en-US"/>
          </a:p>
        </p:txBody>
      </p:sp>
    </p:spTree>
    <p:extLst>
      <p:ext uri="{BB962C8B-B14F-4D97-AF65-F5344CB8AC3E}">
        <p14:creationId xmlns:p14="http://schemas.microsoft.com/office/powerpoint/2010/main" val="3694406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Chris</a:t>
            </a:r>
          </a:p>
          <a:p>
            <a:endParaRPr lang="en-US" sz="1300" dirty="0"/>
          </a:p>
          <a:p>
            <a:r>
              <a:rPr lang="en-US" sz="1300" dirty="0"/>
              <a:t>Historically, AEP relied upon having a </a:t>
            </a:r>
            <a:r>
              <a:rPr lang="en-US" sz="1300" dirty="0">
                <a:solidFill>
                  <a:srgbClr val="FF0000"/>
                </a:solidFill>
              </a:rPr>
              <a:t>very solid sparing strategy </a:t>
            </a:r>
            <a:r>
              <a:rPr lang="en-US" sz="1300" dirty="0"/>
              <a:t>for critical transmission assets.  This assured availability of equipment across the system in the event of extended maintenance or failure.  Two of the most expensive and logistically challenging pieces of substation equipment are 765kV transformers and shunt reactors. </a:t>
            </a:r>
          </a:p>
          <a:p>
            <a:r>
              <a:rPr lang="en-US" sz="1300" dirty="0"/>
              <a:t> </a:t>
            </a:r>
          </a:p>
          <a:p>
            <a:r>
              <a:rPr lang="en-US" sz="1300" dirty="0"/>
              <a:t>While this sparing strategy assured that equipment was available when needed, there was still considerable time and effort required to restore service following the failure of a 765kV transformer or shunt reactor.  Coordination across multiple departments (Transmission Field Services, Transmission Station Engineering, Transmission Planning, and Transmission Operations) was required.  Restoration time ranges from multiple days if the station design included a spare (requiring modification to the existing bus), to months if the replacement must be shipped from another substation.  The latter circumstance left the 765kV system vulnerable and requiring additional measures by Transmission Operations to ensure system reliability and stability are maintained.</a:t>
            </a:r>
          </a:p>
          <a:p>
            <a:endParaRPr lang="en-US" dirty="0"/>
          </a:p>
        </p:txBody>
      </p:sp>
      <p:sp>
        <p:nvSpPr>
          <p:cNvPr id="4" name="Slide Number Placeholder 3"/>
          <p:cNvSpPr>
            <a:spLocks noGrp="1"/>
          </p:cNvSpPr>
          <p:nvPr>
            <p:ph type="sldNum" sz="quarter" idx="10"/>
          </p:nvPr>
        </p:nvSpPr>
        <p:spPr/>
        <p:txBody>
          <a:bodyPr/>
          <a:lstStyle/>
          <a:p>
            <a:fld id="{B15E4EEF-E152-4CBE-9EEE-CB35F7393112}" type="slidenum">
              <a:rPr lang="en-US" smtClean="0"/>
              <a:t>3</a:t>
            </a:fld>
            <a:endParaRPr lang="en-US"/>
          </a:p>
        </p:txBody>
      </p:sp>
    </p:spTree>
    <p:extLst>
      <p:ext uri="{BB962C8B-B14F-4D97-AF65-F5344CB8AC3E}">
        <p14:creationId xmlns:p14="http://schemas.microsoft.com/office/powerpoint/2010/main" val="223447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 </a:t>
            </a:r>
          </a:p>
          <a:p>
            <a:endParaRPr lang="en-US" dirty="0" smtClean="0"/>
          </a:p>
          <a:p>
            <a:r>
              <a:rPr lang="en-US" dirty="0" smtClean="0"/>
              <a:t>While </a:t>
            </a:r>
            <a:r>
              <a:rPr lang="en-US" dirty="0" smtClean="0"/>
              <a:t>this sparing strategy assured that equipment was available when needed, there was still considerable time and effort required to restore service following the failure of a 765kV transformer or shunt reactor.  Coordination across multiple departments (Transmission Field Services, Transmission Station Engineering, Transmission Planning, and Transmission Operations) was required.  Restoration time ranges from multiple days if the station design included a spare (requiring modification to the existing bus), to months if the replacement must be shipped from another substation.  The latter circumstance left the 765kV system vulnerable and requiring additional measures by Transmission Operations to ensure system reliability and stability are maintained.</a:t>
            </a:r>
          </a:p>
          <a:p>
            <a:endParaRPr lang="en-US" dirty="0" smtClean="0"/>
          </a:p>
          <a:p>
            <a:r>
              <a:rPr lang="en-US" b="0" dirty="0" smtClean="0"/>
              <a:t>This slide shows our</a:t>
            </a:r>
            <a:r>
              <a:rPr lang="en-US" b="0" baseline="0" dirty="0" smtClean="0"/>
              <a:t> older standard layout, with the spare electrically separated from the other banks, and often physically as well. When this spare would be put into service, the high side and low side bus would need to be reconfigured to connect to the spare, during the failed outage.</a:t>
            </a:r>
            <a:endParaRPr lang="en-US" b="0" dirty="0"/>
          </a:p>
        </p:txBody>
      </p:sp>
      <p:sp>
        <p:nvSpPr>
          <p:cNvPr id="4" name="Slide Number Placeholder 3"/>
          <p:cNvSpPr>
            <a:spLocks noGrp="1"/>
          </p:cNvSpPr>
          <p:nvPr>
            <p:ph type="sldNum" sz="quarter" idx="10"/>
          </p:nvPr>
        </p:nvSpPr>
        <p:spPr/>
        <p:txBody>
          <a:bodyPr/>
          <a:lstStyle/>
          <a:p>
            <a:fld id="{B15E4EEF-E152-4CBE-9EEE-CB35F7393112}" type="slidenum">
              <a:rPr lang="en-US" smtClean="0"/>
              <a:t>4</a:t>
            </a:fld>
            <a:endParaRPr lang="en-US"/>
          </a:p>
        </p:txBody>
      </p:sp>
    </p:spTree>
    <p:extLst>
      <p:ext uri="{BB962C8B-B14F-4D97-AF65-F5344CB8AC3E}">
        <p14:creationId xmlns:p14="http://schemas.microsoft.com/office/powerpoint/2010/main" val="245067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Chris</a:t>
            </a:r>
          </a:p>
          <a:p>
            <a:endParaRPr lang="en-US" sz="1300" dirty="0"/>
          </a:p>
          <a:p>
            <a:r>
              <a:rPr lang="en-US" sz="1300" dirty="0"/>
              <a:t>Seeking a quicker way to switch a transformer online, AEP found a more efficient layout to reduce outage time. The new layout involved the spare unit being installed directly next to the other units and be permanently connected through switchable systems that enable only a short outage to perform the switching operations. </a:t>
            </a:r>
            <a:endParaRPr lang="en-US" dirty="0" smtClean="0"/>
          </a:p>
          <a:p>
            <a:endParaRPr lang="en-US" dirty="0" smtClean="0"/>
          </a:p>
          <a:p>
            <a:r>
              <a:rPr lang="en-US" dirty="0" smtClean="0"/>
              <a:t>This chart shows how</a:t>
            </a:r>
            <a:r>
              <a:rPr lang="en-US" baseline="0" dirty="0" smtClean="0"/>
              <a:t> the new design and layout is better than our historical layouts and methods. Outage time is reduced to a matter of hours. We maintain a standard configuration. Logistical transporting and constructing bus to the spare is eliminated. And, coordinating resources between multiple departments to switch in the spare and restore service to the grid is minimized. </a:t>
            </a:r>
            <a:endParaRPr lang="en-US" dirty="0"/>
          </a:p>
        </p:txBody>
      </p:sp>
      <p:sp>
        <p:nvSpPr>
          <p:cNvPr id="4" name="Slide Number Placeholder 3"/>
          <p:cNvSpPr>
            <a:spLocks noGrp="1"/>
          </p:cNvSpPr>
          <p:nvPr>
            <p:ph type="sldNum" sz="quarter" idx="10"/>
          </p:nvPr>
        </p:nvSpPr>
        <p:spPr/>
        <p:txBody>
          <a:bodyPr/>
          <a:lstStyle/>
          <a:p>
            <a:fld id="{B15E4EEF-E152-4CBE-9EEE-CB35F7393112}" type="slidenum">
              <a:rPr lang="en-US" smtClean="0"/>
              <a:t>5</a:t>
            </a:fld>
            <a:endParaRPr lang="en-US"/>
          </a:p>
        </p:txBody>
      </p:sp>
    </p:spTree>
    <p:extLst>
      <p:ext uri="{BB962C8B-B14F-4D97-AF65-F5344CB8AC3E}">
        <p14:creationId xmlns:p14="http://schemas.microsoft.com/office/powerpoint/2010/main" val="412811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Chris</a:t>
            </a:r>
          </a:p>
          <a:p>
            <a:pPr defTabSz="966612">
              <a:defRPr/>
            </a:pPr>
            <a:endParaRPr lang="en-US" sz="1300" dirty="0"/>
          </a:p>
          <a:p>
            <a:pPr defTabSz="966612">
              <a:defRPr/>
            </a:pPr>
            <a:r>
              <a:rPr lang="en-US" sz="1300" dirty="0"/>
              <a:t>This system also allows for two electrically identical side-by-side banks to share one spare. </a:t>
            </a:r>
          </a:p>
          <a:p>
            <a:endParaRPr lang="en-US" dirty="0" smtClean="0"/>
          </a:p>
          <a:p>
            <a:r>
              <a:rPr lang="en-US" dirty="0" smtClean="0"/>
              <a:t>The P&amp;C measures are already incorporated</a:t>
            </a:r>
            <a:r>
              <a:rPr lang="en-US" baseline="0" dirty="0" smtClean="0"/>
              <a:t>, along with fire mitigation elements. These topics will be covered in more detail shortly. </a:t>
            </a:r>
            <a:endParaRPr lang="en-US" dirty="0"/>
          </a:p>
        </p:txBody>
      </p:sp>
      <p:sp>
        <p:nvSpPr>
          <p:cNvPr id="4" name="Slide Number Placeholder 3"/>
          <p:cNvSpPr>
            <a:spLocks noGrp="1"/>
          </p:cNvSpPr>
          <p:nvPr>
            <p:ph type="sldNum" sz="quarter" idx="10"/>
          </p:nvPr>
        </p:nvSpPr>
        <p:spPr/>
        <p:txBody>
          <a:bodyPr/>
          <a:lstStyle/>
          <a:p>
            <a:fld id="{B15E4EEF-E152-4CBE-9EEE-CB35F7393112}" type="slidenum">
              <a:rPr lang="en-US" smtClean="0"/>
              <a:t>6</a:t>
            </a:fld>
            <a:endParaRPr lang="en-US"/>
          </a:p>
        </p:txBody>
      </p:sp>
    </p:spTree>
    <p:extLst>
      <p:ext uri="{BB962C8B-B14F-4D97-AF65-F5344CB8AC3E}">
        <p14:creationId xmlns:p14="http://schemas.microsoft.com/office/powerpoint/2010/main" val="1230686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Chris</a:t>
            </a:r>
          </a:p>
          <a:p>
            <a:endParaRPr lang="en-US" sz="1300" dirty="0"/>
          </a:p>
          <a:p>
            <a:r>
              <a:rPr lang="en-US" sz="1300" dirty="0"/>
              <a:t>This new layout also included necessary electrical and overhead clearances of the structures and bus work so that maintenance, repair, and removal of the de-energized unit can be done while the three remaining units of the bank remain energized. </a:t>
            </a:r>
          </a:p>
          <a:p>
            <a:endParaRPr lang="en-US" sz="1300" dirty="0"/>
          </a:p>
          <a:p>
            <a:pPr defTabSz="966612">
              <a:defRPr/>
            </a:pPr>
            <a:r>
              <a:rPr lang="en-US" sz="1300" dirty="0"/>
              <a:t>The switchable spare design required the development of new electrical equipment and structures, most notably the phase-to-phase air gap MEGA switches and the take-off structures. </a:t>
            </a:r>
            <a:endParaRPr lang="en-US" dirty="0" smtClean="0"/>
          </a:p>
        </p:txBody>
      </p:sp>
      <p:sp>
        <p:nvSpPr>
          <p:cNvPr id="4" name="Slide Number Placeholder 3"/>
          <p:cNvSpPr>
            <a:spLocks noGrp="1"/>
          </p:cNvSpPr>
          <p:nvPr>
            <p:ph type="sldNum" sz="quarter" idx="10"/>
          </p:nvPr>
        </p:nvSpPr>
        <p:spPr/>
        <p:txBody>
          <a:bodyPr/>
          <a:lstStyle/>
          <a:p>
            <a:fld id="{B15E4EEF-E152-4CBE-9EEE-CB35F7393112}" type="slidenum">
              <a:rPr lang="en-US" smtClean="0"/>
              <a:t>7</a:t>
            </a:fld>
            <a:endParaRPr lang="en-US"/>
          </a:p>
        </p:txBody>
      </p:sp>
    </p:spTree>
    <p:extLst>
      <p:ext uri="{BB962C8B-B14F-4D97-AF65-F5344CB8AC3E}">
        <p14:creationId xmlns:p14="http://schemas.microsoft.com/office/powerpoint/2010/main" val="328260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Chris</a:t>
            </a:r>
          </a:p>
          <a:p>
            <a:pPr defTabSz="966612">
              <a:defRPr/>
            </a:pPr>
            <a:endParaRPr lang="en-US" sz="1300" dirty="0"/>
          </a:p>
          <a:p>
            <a:pPr defTabSz="966612">
              <a:defRPr/>
            </a:pPr>
            <a:r>
              <a:rPr lang="en-US" sz="1300" dirty="0"/>
              <a:t>The MEGA switches were developed by Alstom Grid specifically for AEP’s layout and are the first-of-their-kind in the world. </a:t>
            </a:r>
            <a:r>
              <a:rPr lang="en-US" sz="1300" dirty="0" smtClean="0"/>
              <a:t>The switch</a:t>
            </a:r>
            <a:r>
              <a:rPr lang="en-US" sz="1300" baseline="0" dirty="0" smtClean="0"/>
              <a:t> is phase-to-phase, requiring the pole to be twice as long as the usual design of a phase-to-ground switch. </a:t>
            </a:r>
            <a:endParaRPr lang="en-US" sz="1300" dirty="0"/>
          </a:p>
          <a:p>
            <a:pPr defTabSz="966612">
              <a:defRPr/>
            </a:pPr>
            <a:endParaRPr lang="en-US" sz="1300" dirty="0"/>
          </a:p>
        </p:txBody>
      </p:sp>
      <p:sp>
        <p:nvSpPr>
          <p:cNvPr id="4" name="Slide Number Placeholder 3"/>
          <p:cNvSpPr>
            <a:spLocks noGrp="1"/>
          </p:cNvSpPr>
          <p:nvPr>
            <p:ph type="sldNum" sz="quarter" idx="10"/>
          </p:nvPr>
        </p:nvSpPr>
        <p:spPr/>
        <p:txBody>
          <a:bodyPr/>
          <a:lstStyle/>
          <a:p>
            <a:fld id="{B15E4EEF-E152-4CBE-9EEE-CB35F7393112}" type="slidenum">
              <a:rPr lang="en-US" smtClean="0"/>
              <a:t>8</a:t>
            </a:fld>
            <a:endParaRPr lang="en-US"/>
          </a:p>
        </p:txBody>
      </p:sp>
    </p:spTree>
    <p:extLst>
      <p:ext uri="{BB962C8B-B14F-4D97-AF65-F5344CB8AC3E}">
        <p14:creationId xmlns:p14="http://schemas.microsoft.com/office/powerpoint/2010/main" val="1066042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a:t>
            </a:r>
          </a:p>
          <a:p>
            <a:endParaRPr lang="en-US" dirty="0" smtClean="0"/>
          </a:p>
          <a:p>
            <a:r>
              <a:rPr lang="en-US" dirty="0" smtClean="0"/>
              <a:t>Here is a photo of</a:t>
            </a:r>
            <a:r>
              <a:rPr lang="en-US" baseline="0" dirty="0" smtClean="0"/>
              <a:t> the newly developed Take-Off Structure. It was designed to allow for adequate overhead clearance over the drive aisle for continuous operation during construction or maintenance. </a:t>
            </a:r>
            <a:endParaRPr lang="en-US" dirty="0"/>
          </a:p>
        </p:txBody>
      </p:sp>
      <p:sp>
        <p:nvSpPr>
          <p:cNvPr id="4" name="Slide Number Placeholder 3"/>
          <p:cNvSpPr>
            <a:spLocks noGrp="1"/>
          </p:cNvSpPr>
          <p:nvPr>
            <p:ph type="sldNum" sz="quarter" idx="10"/>
          </p:nvPr>
        </p:nvSpPr>
        <p:spPr/>
        <p:txBody>
          <a:bodyPr/>
          <a:lstStyle/>
          <a:p>
            <a:fld id="{B15E4EEF-E152-4CBE-9EEE-CB35F7393112}" type="slidenum">
              <a:rPr lang="en-US" smtClean="0"/>
              <a:t>9</a:t>
            </a:fld>
            <a:endParaRPr lang="en-US"/>
          </a:p>
        </p:txBody>
      </p:sp>
    </p:spTree>
    <p:extLst>
      <p:ext uri="{BB962C8B-B14F-4D97-AF65-F5344CB8AC3E}">
        <p14:creationId xmlns:p14="http://schemas.microsoft.com/office/powerpoint/2010/main" val="4048705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133295" y="9043086"/>
            <a:ext cx="3034083" cy="519458"/>
          </a:xfrm>
        </p:spPr>
        <p:txBody>
          <a:bodyPr/>
          <a:lstStyle/>
          <a:p>
            <a:fld id="{25521D2E-463E-1747-BE13-2C82648B0B38}" type="datetimeFigureOut">
              <a:rPr lang="en-US" smtClean="0"/>
              <a:t>10/6/2015</a:t>
            </a:fld>
            <a:endParaRPr lang="en-US"/>
          </a:p>
        </p:txBody>
      </p:sp>
      <p:sp>
        <p:nvSpPr>
          <p:cNvPr id="6" name="Slide Number Placeholder 5"/>
          <p:cNvSpPr>
            <a:spLocks noGrp="1"/>
          </p:cNvSpPr>
          <p:nvPr>
            <p:ph type="sldNum" sz="quarter" idx="12"/>
          </p:nvPr>
        </p:nvSpPr>
        <p:spPr>
          <a:xfrm>
            <a:off x="4320600" y="9043086"/>
            <a:ext cx="909673" cy="519458"/>
          </a:xfrm>
        </p:spPr>
        <p:txBody>
          <a:bodyPr/>
          <a:lstStyle/>
          <a:p>
            <a:fld id="{F46CAA27-2FC2-C542-9577-58E01EFF0D2C}" type="slidenum">
              <a:rPr lang="en-US" smtClean="0"/>
              <a:t>‹#›</a:t>
            </a:fld>
            <a:endParaRPr lang="en-US"/>
          </a:p>
        </p:txBody>
      </p:sp>
      <p:sp>
        <p:nvSpPr>
          <p:cNvPr id="8" name="Rectangle 2"/>
          <p:cNvSpPr>
            <a:spLocks noGrp="1"/>
          </p:cNvSpPr>
          <p:nvPr>
            <p:ph type="title" idx="4294967295"/>
          </p:nvPr>
        </p:nvSpPr>
        <p:spPr bwMode="auto">
          <a:xfrm>
            <a:off x="1746250" y="2286000"/>
            <a:ext cx="9967913" cy="944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0" tIns="0" rIns="0" bIns="0" numCol="1" anchor="t" anchorCtr="0" compatLnSpc="1">
            <a:prstTxWarp prst="textNoShape">
              <a:avLst/>
            </a:prstTxWarp>
          </a:bodyPr>
          <a:lstStyle/>
          <a:p>
            <a:pPr algn="l" eaLnBrk="1">
              <a:defRPr/>
            </a:pPr>
            <a:r>
              <a:rPr lang="en-US" sz="5400" dirty="0" smtClean="0">
                <a:latin typeface="Arial Bold" charset="0"/>
                <a:ea typeface="+mj-ea"/>
                <a:cs typeface="Arial Bold" charset="0"/>
                <a:sym typeface="Arial Bold" charset="0"/>
              </a:rPr>
              <a:t>Primary Slide Title</a:t>
            </a:r>
            <a:endParaRPr lang="en-US" sz="5400" dirty="0" smtClean="0">
              <a:ea typeface="+mj-ea"/>
            </a:endParaRPr>
          </a:p>
        </p:txBody>
      </p:sp>
      <p:sp>
        <p:nvSpPr>
          <p:cNvPr id="9" name="Rectangle 3"/>
          <p:cNvSpPr>
            <a:spLocks noGrp="1"/>
          </p:cNvSpPr>
          <p:nvPr>
            <p:ph type="body" idx="4294967295"/>
          </p:nvPr>
        </p:nvSpPr>
        <p:spPr bwMode="auto">
          <a:xfrm>
            <a:off x="1905000" y="3722688"/>
            <a:ext cx="10160000" cy="3973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0" tIns="0" rIns="0" bIns="0" numCol="1" anchor="t" anchorCtr="0" compatLnSpc="1">
            <a:prstTxWarp prst="textNoShape">
              <a:avLst/>
            </a:prstTxWarp>
          </a:bodyPr>
          <a:lstStyle>
            <a:lvl1pPr marL="787400" indent="-571500">
              <a:lnSpc>
                <a:spcPct val="70000"/>
              </a:lnSpc>
              <a:buFont typeface="Arial"/>
              <a:buChar char="•"/>
              <a:defRPr b="0" i="0"/>
            </a:lvl1pPr>
          </a:lstStyle>
          <a:p>
            <a:pPr marL="777875" indent="-561975" algn="l" eaLnBrk="1">
              <a:lnSpc>
                <a:spcPct val="70000"/>
              </a:lnSpc>
              <a:spcBef>
                <a:spcPts val="3500"/>
              </a:spcBef>
              <a:buClr>
                <a:srgbClr val="919191"/>
              </a:buClr>
              <a:buSzPct val="120000"/>
              <a:buFontTx/>
              <a:buChar char="•"/>
              <a:defRPr/>
            </a:pPr>
            <a:r>
              <a:rPr lang="en-US" sz="3600" dirty="0" smtClean="0">
                <a:latin typeface="Arial" charset="0"/>
                <a:ea typeface="+mn-ea"/>
                <a:cs typeface="Arial" charset="0"/>
                <a:sym typeface="Arial" charset="0"/>
              </a:rPr>
              <a:t>Bullet number one</a:t>
            </a:r>
          </a:p>
          <a:p>
            <a:pPr marL="777875" indent="-561975" algn="l" eaLnBrk="1">
              <a:lnSpc>
                <a:spcPct val="70000"/>
              </a:lnSpc>
              <a:spcBef>
                <a:spcPts val="3500"/>
              </a:spcBef>
              <a:buClr>
                <a:srgbClr val="919191"/>
              </a:buClr>
              <a:buSzPct val="120000"/>
              <a:buFontTx/>
              <a:buChar char="•"/>
              <a:defRPr/>
            </a:pPr>
            <a:r>
              <a:rPr lang="en-US" sz="3600" dirty="0" smtClean="0">
                <a:latin typeface="Arial" charset="0"/>
                <a:ea typeface="+mn-ea"/>
                <a:cs typeface="Arial" charset="0"/>
                <a:sym typeface="Arial" charset="0"/>
              </a:rPr>
              <a:t>Bullet number two</a:t>
            </a:r>
          </a:p>
          <a:p>
            <a:pPr marL="777875" indent="-561975" algn="l" eaLnBrk="1">
              <a:lnSpc>
                <a:spcPct val="70000"/>
              </a:lnSpc>
              <a:spcBef>
                <a:spcPts val="3500"/>
              </a:spcBef>
              <a:buClr>
                <a:srgbClr val="919191"/>
              </a:buClr>
              <a:buSzPct val="120000"/>
              <a:buFontTx/>
              <a:buChar char="•"/>
              <a:defRPr/>
            </a:pPr>
            <a:r>
              <a:rPr lang="en-US" sz="3600" dirty="0" smtClean="0">
                <a:latin typeface="Arial" charset="0"/>
                <a:ea typeface="+mn-ea"/>
                <a:cs typeface="Arial" charset="0"/>
                <a:sym typeface="Arial" charset="0"/>
              </a:rPr>
              <a:t>Bullet number three</a:t>
            </a:r>
            <a:endParaRPr lang="en-US" sz="3600" dirty="0" smtClean="0">
              <a:ea typeface="+mn-ea"/>
            </a:endParaRPr>
          </a:p>
        </p:txBody>
      </p:sp>
    </p:spTree>
    <p:extLst>
      <p:ext uri="{BB962C8B-B14F-4D97-AF65-F5344CB8AC3E}">
        <p14:creationId xmlns:p14="http://schemas.microsoft.com/office/powerpoint/2010/main" val="20993405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descr="background.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svg&gt;.pd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287250" y="9091613"/>
            <a:ext cx="4619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9" name="Picture 2" descr="wePower1.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350000" y="8991600"/>
            <a:ext cx="4724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338972" y="2748833"/>
            <a:ext cx="11702892" cy="1626129"/>
          </a:xfrm>
          <a:prstGeom prst="rect">
            <a:avLst/>
          </a:prstGeom>
        </p:spPr>
        <p:txBody>
          <a:bodyPr vert="horz" lIns="130055" tIns="65028" rIns="130055" bIns="65028" rtlCol="0" anchor="ctr">
            <a:normAutofit/>
          </a:bodyPr>
          <a:lstStyle/>
          <a:p>
            <a:r>
              <a:rPr lang="en-US" sz="8800" dirty="0" smtClean="0">
                <a:latin typeface="Arial" charset="0"/>
                <a:ea typeface="MS PGothic" charset="0"/>
                <a:cs typeface="Arial" charset="0"/>
              </a:rPr>
              <a:t>Presentation Title</a:t>
            </a:r>
            <a:endParaRPr lang="en-US" dirty="0"/>
          </a:p>
        </p:txBody>
      </p:sp>
      <p:sp>
        <p:nvSpPr>
          <p:cNvPr id="3" name="Text Placeholder 2"/>
          <p:cNvSpPr>
            <a:spLocks noGrp="1"/>
          </p:cNvSpPr>
          <p:nvPr>
            <p:ph type="body" idx="1"/>
          </p:nvPr>
        </p:nvSpPr>
        <p:spPr>
          <a:xfrm>
            <a:off x="1338972" y="4374962"/>
            <a:ext cx="10793220" cy="1740712"/>
          </a:xfrm>
          <a:prstGeom prst="rect">
            <a:avLst/>
          </a:prstGeom>
        </p:spPr>
        <p:txBody>
          <a:bodyPr vert="horz" lIns="130055" tIns="65028" rIns="130055" bIns="65028" rtlCol="0">
            <a:normAutofit/>
          </a:bodyPr>
          <a:lstStyle/>
          <a:p>
            <a:pPr algn="l" eaLnBrk="1"/>
            <a:r>
              <a:rPr lang="en-US" sz="3600" dirty="0" smtClean="0">
                <a:latin typeface="Arial" charset="0"/>
                <a:ea typeface="MS PGothic" charset="0"/>
                <a:cs typeface="Arial" charset="0"/>
              </a:rPr>
              <a:t>Secondary presentation title</a:t>
            </a:r>
          </a:p>
          <a:p>
            <a:pPr algn="l" eaLnBrk="1"/>
            <a:r>
              <a:rPr lang="en-US" sz="3600" dirty="0" smtClean="0">
                <a:latin typeface="Arial" charset="0"/>
                <a:ea typeface="MS PGothic" charset="0"/>
                <a:cs typeface="Arial" charset="0"/>
              </a:rPr>
              <a:t>or speaker information.</a:t>
            </a:r>
          </a:p>
          <a:p>
            <a:pPr algn="l" eaLnBrk="1"/>
            <a:endParaRPr lang="en-US" sz="3600" dirty="0" smtClean="0">
              <a:latin typeface="Arial" charset="0"/>
              <a:ea typeface="MS PGothic" charset="0"/>
              <a:cs typeface="Arial" charset="0"/>
            </a:endParaRPr>
          </a:p>
          <a:p>
            <a:pPr algn="l" eaLnBrk="1"/>
            <a:endParaRPr lang="en-US" sz="3600" dirty="0">
              <a:latin typeface="Arial" charset="0"/>
              <a:ea typeface="MS PGothic" charset="0"/>
              <a:cs typeface="Arial" charset="0"/>
            </a:endParaRPr>
          </a:p>
        </p:txBody>
      </p:sp>
      <p:sp>
        <p:nvSpPr>
          <p:cNvPr id="4" name="Date Placeholder 3"/>
          <p:cNvSpPr>
            <a:spLocks noGrp="1"/>
          </p:cNvSpPr>
          <p:nvPr>
            <p:ph type="dt" sz="half" idx="2"/>
          </p:nvPr>
        </p:nvSpPr>
        <p:spPr>
          <a:xfrm>
            <a:off x="650161" y="9043086"/>
            <a:ext cx="3034083" cy="519458"/>
          </a:xfrm>
          <a:prstGeom prst="rect">
            <a:avLst/>
          </a:prstGeom>
        </p:spPr>
        <p:txBody>
          <a:bodyPr vert="horz" lIns="130055" tIns="65028" rIns="130055" bIns="65028" rtlCol="0" anchor="ctr"/>
          <a:lstStyle>
            <a:lvl1pPr algn="l">
              <a:defRPr sz="1700">
                <a:solidFill>
                  <a:schemeClr val="tx1">
                    <a:tint val="75000"/>
                  </a:schemeClr>
                </a:solidFill>
              </a:defRPr>
            </a:lvl1pPr>
          </a:lstStyle>
          <a:p>
            <a:fld id="{25521D2E-463E-1747-BE13-2C82648B0B38}" type="datetimeFigureOut">
              <a:rPr lang="en-US" smtClean="0"/>
              <a:t>10/6/2015</a:t>
            </a:fld>
            <a:endParaRPr lang="en-US"/>
          </a:p>
        </p:txBody>
      </p:sp>
      <p:sp>
        <p:nvSpPr>
          <p:cNvPr id="6" name="Slide Number Placeholder 5"/>
          <p:cNvSpPr>
            <a:spLocks noGrp="1"/>
          </p:cNvSpPr>
          <p:nvPr>
            <p:ph type="sldNum" sz="quarter" idx="4"/>
          </p:nvPr>
        </p:nvSpPr>
        <p:spPr>
          <a:xfrm>
            <a:off x="3684244" y="9043086"/>
            <a:ext cx="964888" cy="519458"/>
          </a:xfrm>
          <a:prstGeom prst="rect">
            <a:avLst/>
          </a:prstGeom>
        </p:spPr>
        <p:txBody>
          <a:bodyPr vert="horz" lIns="130055" tIns="65028" rIns="130055" bIns="65028" rtlCol="0" anchor="ctr"/>
          <a:lstStyle>
            <a:lvl1pPr algn="r">
              <a:defRPr sz="1700">
                <a:solidFill>
                  <a:schemeClr val="tx1">
                    <a:tint val="75000"/>
                  </a:schemeClr>
                </a:solidFill>
              </a:defRPr>
            </a:lvl1pPr>
          </a:lstStyle>
          <a:p>
            <a:fld id="{F46CAA27-2FC2-C542-9577-58E01EFF0D2C}" type="slidenum">
              <a:rPr lang="en-US" smtClean="0"/>
              <a:t>‹#›</a:t>
            </a:fld>
            <a:endParaRPr lang="en-US"/>
          </a:p>
        </p:txBody>
      </p:sp>
    </p:spTree>
    <p:extLst>
      <p:ext uri="{BB962C8B-B14F-4D97-AF65-F5344CB8AC3E}">
        <p14:creationId xmlns:p14="http://schemas.microsoft.com/office/powerpoint/2010/main" val="512704098"/>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650276" rtl="0" eaLnBrk="1" latinLnBrk="0" hangingPunct="1">
        <a:spcBef>
          <a:spcPct val="0"/>
        </a:spcBef>
        <a:buNone/>
        <a:defRPr sz="5400" b="0" i="0" kern="1200">
          <a:solidFill>
            <a:schemeClr val="tx1"/>
          </a:solidFill>
          <a:latin typeface="Arial"/>
          <a:ea typeface="+mj-ea"/>
          <a:cs typeface="Arial"/>
        </a:defRPr>
      </a:lvl1pPr>
    </p:titleStyle>
    <p:bodyStyle>
      <a:lvl1pPr marL="0" indent="0" algn="l" defTabSz="650276" rtl="0" eaLnBrk="1" latinLnBrk="0" hangingPunct="1">
        <a:lnSpc>
          <a:spcPct val="100000"/>
        </a:lnSpc>
        <a:spcBef>
          <a:spcPts val="0"/>
        </a:spcBef>
        <a:buFontTx/>
        <a:buNone/>
        <a:defRPr sz="4800" kern="1200">
          <a:solidFill>
            <a:schemeClr val="tx1"/>
          </a:solidFill>
          <a:latin typeface="+mn-lt"/>
          <a:ea typeface="+mn-ea"/>
          <a:cs typeface="+mn-cs"/>
        </a:defRPr>
      </a:lvl1pPr>
      <a:lvl2pPr marL="650276" indent="0" algn="l" defTabSz="650276" rtl="0" eaLnBrk="1" latinLnBrk="0" hangingPunct="1">
        <a:spcBef>
          <a:spcPct val="20000"/>
        </a:spcBef>
        <a:buFontTx/>
        <a:buNone/>
        <a:defRPr sz="4000" kern="1200">
          <a:solidFill>
            <a:schemeClr val="tx1"/>
          </a:solidFill>
          <a:latin typeface="+mn-lt"/>
          <a:ea typeface="+mn-ea"/>
          <a:cs typeface="+mn-cs"/>
        </a:defRPr>
      </a:lvl2pPr>
      <a:lvl3pPr marL="1300551" indent="0" algn="l" defTabSz="650276" rtl="0" eaLnBrk="1" latinLnBrk="0" hangingPunct="1">
        <a:spcBef>
          <a:spcPct val="20000"/>
        </a:spcBef>
        <a:buFontTx/>
        <a:buNone/>
        <a:defRPr sz="3400" kern="1200">
          <a:solidFill>
            <a:schemeClr val="tx1"/>
          </a:solidFill>
          <a:latin typeface="+mn-lt"/>
          <a:ea typeface="+mn-ea"/>
          <a:cs typeface="+mn-cs"/>
        </a:defRPr>
      </a:lvl3pPr>
      <a:lvl4pPr marL="1950826" indent="0" algn="l" defTabSz="650276" rtl="0" eaLnBrk="1" latinLnBrk="0" hangingPunct="1">
        <a:spcBef>
          <a:spcPct val="20000"/>
        </a:spcBef>
        <a:buFontTx/>
        <a:buNone/>
        <a:defRPr sz="2800" kern="1200">
          <a:solidFill>
            <a:schemeClr val="tx1"/>
          </a:solidFill>
          <a:latin typeface="+mn-lt"/>
          <a:ea typeface="+mn-ea"/>
          <a:cs typeface="+mn-cs"/>
        </a:defRPr>
      </a:lvl4pPr>
      <a:lvl5pPr marL="2601102" indent="0" algn="l" defTabSz="650276" rtl="0" eaLnBrk="1" latinLnBrk="0" hangingPunct="1">
        <a:spcBef>
          <a:spcPct val="20000"/>
        </a:spcBef>
        <a:buFontTx/>
        <a:buNone/>
        <a:defRPr sz="2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86332" y="2636294"/>
            <a:ext cx="11055350" cy="30223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lgn="l" defTabSz="650276" rtl="0" eaLnBrk="1" latinLnBrk="0" hangingPunct="1">
              <a:spcBef>
                <a:spcPct val="0"/>
              </a:spcBef>
              <a:buNone/>
              <a:defRPr sz="5400" b="0" i="0" kern="1200">
                <a:solidFill>
                  <a:schemeClr val="tx1"/>
                </a:solidFill>
                <a:latin typeface="Arial"/>
                <a:ea typeface="+mj-ea"/>
                <a:cs typeface="Arial"/>
              </a:defRPr>
            </a:lvl1pPr>
          </a:lstStyle>
          <a:p>
            <a:r>
              <a:rPr lang="en-GB" sz="4800" b="1" dirty="0"/>
              <a:t>Increased Reliability of EHV Systems through Station Switchable Spare Transformer and Shunt Reactor Design and Operation</a:t>
            </a:r>
            <a:endParaRPr lang="en-US" sz="4800" dirty="0">
              <a:latin typeface="Arial" charset="0"/>
              <a:ea typeface="MS PGothic" charset="0"/>
              <a:cs typeface="Arial" charset="0"/>
            </a:endParaRPr>
          </a:p>
        </p:txBody>
      </p:sp>
      <p:sp>
        <p:nvSpPr>
          <p:cNvPr id="5" name="Subtitle 2"/>
          <p:cNvSpPr txBox="1">
            <a:spLocks/>
          </p:cNvSpPr>
          <p:nvPr/>
        </p:nvSpPr>
        <p:spPr bwMode="auto">
          <a:xfrm>
            <a:off x="1586332" y="5953524"/>
            <a:ext cx="10138669" cy="1177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62500" lnSpcReduction="20000"/>
          </a:bodyPr>
          <a:lstStyle>
            <a:lvl1pPr marL="0" indent="0" algn="l" defTabSz="650276" rtl="0" eaLnBrk="1" latinLnBrk="0" hangingPunct="1">
              <a:lnSpc>
                <a:spcPct val="100000"/>
              </a:lnSpc>
              <a:spcBef>
                <a:spcPts val="0"/>
              </a:spcBef>
              <a:buFontTx/>
              <a:buNone/>
              <a:defRPr sz="4800" kern="1200">
                <a:solidFill>
                  <a:schemeClr val="tx1"/>
                </a:solidFill>
                <a:latin typeface="+mn-lt"/>
                <a:ea typeface="+mn-ea"/>
                <a:cs typeface="+mn-cs"/>
              </a:defRPr>
            </a:lvl1pPr>
            <a:lvl2pPr marL="650276" indent="0" algn="l" defTabSz="650276" rtl="0" eaLnBrk="1" latinLnBrk="0" hangingPunct="1">
              <a:spcBef>
                <a:spcPct val="20000"/>
              </a:spcBef>
              <a:buFontTx/>
              <a:buNone/>
              <a:defRPr sz="4000" kern="1200">
                <a:solidFill>
                  <a:schemeClr val="tx1"/>
                </a:solidFill>
                <a:latin typeface="+mn-lt"/>
                <a:ea typeface="+mn-ea"/>
                <a:cs typeface="+mn-cs"/>
              </a:defRPr>
            </a:lvl2pPr>
            <a:lvl3pPr marL="1300551" indent="0" algn="l" defTabSz="650276" rtl="0" eaLnBrk="1" latinLnBrk="0" hangingPunct="1">
              <a:spcBef>
                <a:spcPct val="20000"/>
              </a:spcBef>
              <a:buFontTx/>
              <a:buNone/>
              <a:defRPr sz="3400" kern="1200">
                <a:solidFill>
                  <a:schemeClr val="tx1"/>
                </a:solidFill>
                <a:latin typeface="+mn-lt"/>
                <a:ea typeface="+mn-ea"/>
                <a:cs typeface="+mn-cs"/>
              </a:defRPr>
            </a:lvl3pPr>
            <a:lvl4pPr marL="1950826" indent="0" algn="l" defTabSz="650276" rtl="0" eaLnBrk="1" latinLnBrk="0" hangingPunct="1">
              <a:spcBef>
                <a:spcPct val="20000"/>
              </a:spcBef>
              <a:buFontTx/>
              <a:buNone/>
              <a:defRPr sz="2800" kern="1200">
                <a:solidFill>
                  <a:schemeClr val="tx1"/>
                </a:solidFill>
                <a:latin typeface="+mn-lt"/>
                <a:ea typeface="+mn-ea"/>
                <a:cs typeface="+mn-cs"/>
              </a:defRPr>
            </a:lvl4pPr>
            <a:lvl5pPr marL="2601102" indent="0" algn="l" defTabSz="650276" rtl="0" eaLnBrk="1" latinLnBrk="0" hangingPunct="1">
              <a:spcBef>
                <a:spcPct val="20000"/>
              </a:spcBef>
              <a:buFontTx/>
              <a:buNone/>
              <a:defRPr sz="2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r>
              <a:rPr lang="en-GB" sz="3600" b="1" dirty="0"/>
              <a:t>C.L. BELKNAP, C.E. JONES, P.E., O.A. MILLER, P.E</a:t>
            </a:r>
            <a:r>
              <a:rPr lang="en-GB" sz="3600" b="1" dirty="0" smtClean="0"/>
              <a:t>., R.A</a:t>
            </a:r>
            <a:r>
              <a:rPr lang="en-GB" sz="3600" b="1" dirty="0"/>
              <a:t>. OBERSTER, K.R. POSEY, P.E.</a:t>
            </a:r>
            <a:endParaRPr lang="en-US" sz="3600" dirty="0"/>
          </a:p>
          <a:p>
            <a:r>
              <a:rPr lang="en-GB" sz="3600" b="1" dirty="0">
                <a:solidFill>
                  <a:srgbClr val="FF0000"/>
                </a:solidFill>
              </a:rPr>
              <a:t>American Electric Power</a:t>
            </a:r>
            <a:endParaRPr lang="en-US" sz="3600" dirty="0">
              <a:solidFill>
                <a:srgbClr val="FF0000"/>
              </a:solidFill>
            </a:endParaRPr>
          </a:p>
          <a:p>
            <a:r>
              <a:rPr lang="en-GB" sz="3600" b="1" dirty="0"/>
              <a:t>United States of America</a:t>
            </a:r>
            <a:endParaRPr lang="en-US" sz="3600" dirty="0"/>
          </a:p>
        </p:txBody>
      </p:sp>
    </p:spTree>
    <p:extLst>
      <p:ext uri="{BB962C8B-B14F-4D97-AF65-F5344CB8AC3E}">
        <p14:creationId xmlns:p14="http://schemas.microsoft.com/office/powerpoint/2010/main" val="3391884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65263"/>
            <a:ext cx="13003213" cy="1094425"/>
          </a:xfrm>
        </p:spPr>
        <p:txBody>
          <a:bodyPr>
            <a:noAutofit/>
          </a:bodyPr>
          <a:lstStyle/>
          <a:p>
            <a:pPr algn="ctr"/>
            <a:r>
              <a:rPr lang="en-US" dirty="0" smtClean="0"/>
              <a:t>Cost</a:t>
            </a:r>
            <a:endParaRPr lang="en-US" dirty="0"/>
          </a:p>
        </p:txBody>
      </p:sp>
      <p:graphicFrame>
        <p:nvGraphicFramePr>
          <p:cNvPr id="4" name="Diagram 3"/>
          <p:cNvGraphicFramePr/>
          <p:nvPr>
            <p:extLst>
              <p:ext uri="{D42A27DB-BD31-4B8C-83A1-F6EECF244321}">
                <p14:modId xmlns:p14="http://schemas.microsoft.com/office/powerpoint/2010/main" val="3485748925"/>
              </p:ext>
            </p:extLst>
          </p:nvPr>
        </p:nvGraphicFramePr>
        <p:xfrm>
          <a:off x="2167202" y="1727199"/>
          <a:ext cx="8668809" cy="699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5847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1338972" y="2451651"/>
            <a:ext cx="10793220" cy="3034749"/>
          </a:xfrm>
          <a:prstGeom prst="rect">
            <a:avLst/>
          </a:prstGeom>
        </p:spPr>
        <p:txBody>
          <a:bodyPr vert="horz" lIns="130055" tIns="65028" rIns="130055" bIns="65028" rtlCol="0">
            <a:normAutofit fontScale="77500" lnSpcReduction="20000"/>
          </a:bodyPr>
          <a:lstStyle>
            <a:lvl1pPr marL="0" indent="0" algn="l" defTabSz="650276" rtl="0" eaLnBrk="1" latinLnBrk="0" hangingPunct="1">
              <a:lnSpc>
                <a:spcPct val="100000"/>
              </a:lnSpc>
              <a:spcBef>
                <a:spcPts val="0"/>
              </a:spcBef>
              <a:buFontTx/>
              <a:buNone/>
              <a:defRPr sz="4800" kern="1200">
                <a:solidFill>
                  <a:schemeClr val="tx1"/>
                </a:solidFill>
                <a:latin typeface="+mn-lt"/>
                <a:ea typeface="+mn-ea"/>
                <a:cs typeface="+mn-cs"/>
              </a:defRPr>
            </a:lvl1pPr>
            <a:lvl2pPr marL="650276" indent="0" algn="l" defTabSz="650276" rtl="0" eaLnBrk="1" latinLnBrk="0" hangingPunct="1">
              <a:spcBef>
                <a:spcPct val="20000"/>
              </a:spcBef>
              <a:buFontTx/>
              <a:buNone/>
              <a:defRPr sz="4000" kern="1200">
                <a:solidFill>
                  <a:schemeClr val="tx1"/>
                </a:solidFill>
                <a:latin typeface="+mn-lt"/>
                <a:ea typeface="+mn-ea"/>
                <a:cs typeface="+mn-cs"/>
              </a:defRPr>
            </a:lvl2pPr>
            <a:lvl3pPr marL="1300551" indent="0" algn="l" defTabSz="650276" rtl="0" eaLnBrk="1" latinLnBrk="0" hangingPunct="1">
              <a:spcBef>
                <a:spcPct val="20000"/>
              </a:spcBef>
              <a:buFontTx/>
              <a:buNone/>
              <a:defRPr sz="3400" kern="1200">
                <a:solidFill>
                  <a:schemeClr val="tx1"/>
                </a:solidFill>
                <a:latin typeface="+mn-lt"/>
                <a:ea typeface="+mn-ea"/>
                <a:cs typeface="+mn-cs"/>
              </a:defRPr>
            </a:lvl3pPr>
            <a:lvl4pPr marL="1950826" indent="0" algn="l" defTabSz="650276" rtl="0" eaLnBrk="1" latinLnBrk="0" hangingPunct="1">
              <a:spcBef>
                <a:spcPct val="20000"/>
              </a:spcBef>
              <a:buFontTx/>
              <a:buNone/>
              <a:defRPr sz="2800" kern="1200">
                <a:solidFill>
                  <a:schemeClr val="tx1"/>
                </a:solidFill>
                <a:latin typeface="+mn-lt"/>
                <a:ea typeface="+mn-ea"/>
                <a:cs typeface="+mn-cs"/>
              </a:defRPr>
            </a:lvl4pPr>
            <a:lvl5pPr marL="2601102" indent="0" algn="l" defTabSz="650276" rtl="0" eaLnBrk="1" latinLnBrk="0" hangingPunct="1">
              <a:spcBef>
                <a:spcPct val="20000"/>
              </a:spcBef>
              <a:buFontTx/>
              <a:buNone/>
              <a:defRPr sz="2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685800" indent="-685800">
              <a:buFont typeface="Arial" panose="020B0604020202020204" pitchFamily="34" charset="0"/>
              <a:buChar char="•"/>
            </a:pPr>
            <a:r>
              <a:rPr lang="en-US" sz="5700" dirty="0" smtClean="0"/>
              <a:t>Past</a:t>
            </a:r>
          </a:p>
          <a:p>
            <a:pPr marL="1221776" lvl="1" indent="-571500">
              <a:buFont typeface="Wingdings" panose="05000000000000000000" pitchFamily="2" charset="2"/>
              <a:buChar char="ü"/>
            </a:pPr>
            <a:r>
              <a:rPr lang="en-US" sz="4800" dirty="0" smtClean="0"/>
              <a:t>Needed to rewire protection scheme when spare transformer was placed in service.</a:t>
            </a:r>
          </a:p>
          <a:p>
            <a:pPr marL="1221776" lvl="1" indent="-571500">
              <a:buFont typeface="Wingdings" panose="05000000000000000000" pitchFamily="2" charset="2"/>
              <a:buChar char="ü"/>
            </a:pPr>
            <a:r>
              <a:rPr lang="en-US" sz="4800" dirty="0" smtClean="0"/>
              <a:t>Required retesting of protection scheme.</a:t>
            </a:r>
          </a:p>
          <a:p>
            <a:pPr marL="1221776" lvl="1" indent="-571500">
              <a:buFont typeface="Wingdings" panose="05000000000000000000" pitchFamily="2" charset="2"/>
              <a:buChar char="ü"/>
            </a:pPr>
            <a:r>
              <a:rPr lang="en-US" sz="4800" dirty="0" smtClean="0"/>
              <a:t>This process could take up to 2 days to complete</a:t>
            </a:r>
            <a:r>
              <a:rPr lang="en-US" dirty="0" smtClean="0"/>
              <a:t>.</a:t>
            </a:r>
          </a:p>
          <a:p>
            <a:pPr marL="1221776" lvl="1" indent="-571500">
              <a:buFont typeface="Wingdings" panose="05000000000000000000" pitchFamily="2" charset="2"/>
              <a:buChar char="ü"/>
            </a:pPr>
            <a:endParaRPr lang="en-US" dirty="0" smtClean="0"/>
          </a:p>
        </p:txBody>
      </p:sp>
      <p:sp>
        <p:nvSpPr>
          <p:cNvPr id="5" name="Title 3"/>
          <p:cNvSpPr txBox="1">
            <a:spLocks/>
          </p:cNvSpPr>
          <p:nvPr/>
        </p:nvSpPr>
        <p:spPr>
          <a:xfrm>
            <a:off x="0" y="562224"/>
            <a:ext cx="13003213" cy="1626129"/>
          </a:xfrm>
          <a:prstGeom prst="rect">
            <a:avLst/>
          </a:prstGeom>
        </p:spPr>
        <p:txBody>
          <a:bodyPr vert="horz" lIns="130055" tIns="65028" rIns="130055" bIns="65028" rtlCol="0" anchor="ctr">
            <a:normAutofit/>
          </a:bodyPr>
          <a:lstStyle>
            <a:lvl1pPr algn="l" defTabSz="650276" rtl="0" eaLnBrk="1" latinLnBrk="0" hangingPunct="1">
              <a:spcBef>
                <a:spcPct val="0"/>
              </a:spcBef>
              <a:buNone/>
              <a:defRPr sz="5400" b="0" i="0" kern="1200">
                <a:solidFill>
                  <a:schemeClr val="tx1"/>
                </a:solidFill>
                <a:latin typeface="Arial"/>
                <a:ea typeface="+mj-ea"/>
                <a:cs typeface="Arial"/>
              </a:defRPr>
            </a:lvl1pPr>
          </a:lstStyle>
          <a:p>
            <a:pPr algn="ctr"/>
            <a:r>
              <a:rPr lang="en-US" dirty="0" smtClean="0"/>
              <a:t>Protection &amp; Control Scheme</a:t>
            </a:r>
            <a:endParaRPr lang="en-US" dirty="0"/>
          </a:p>
        </p:txBody>
      </p:sp>
      <p:sp>
        <p:nvSpPr>
          <p:cNvPr id="6" name="Text Placeholder 4"/>
          <p:cNvSpPr txBox="1">
            <a:spLocks/>
          </p:cNvSpPr>
          <p:nvPr/>
        </p:nvSpPr>
        <p:spPr>
          <a:xfrm>
            <a:off x="1346994" y="5518490"/>
            <a:ext cx="10793220" cy="2735160"/>
          </a:xfrm>
          <a:prstGeom prst="rect">
            <a:avLst/>
          </a:prstGeom>
        </p:spPr>
        <p:txBody>
          <a:bodyPr vert="horz" lIns="130055" tIns="65028" rIns="130055" bIns="65028" rtlCol="0">
            <a:normAutofit fontScale="92500" lnSpcReduction="20000"/>
          </a:bodyPr>
          <a:lstStyle>
            <a:lvl1pPr marL="0" indent="0" algn="l" defTabSz="650276" rtl="0" eaLnBrk="1" latinLnBrk="0" hangingPunct="1">
              <a:lnSpc>
                <a:spcPct val="100000"/>
              </a:lnSpc>
              <a:spcBef>
                <a:spcPts val="0"/>
              </a:spcBef>
              <a:buFontTx/>
              <a:buNone/>
              <a:defRPr sz="4800" kern="1200">
                <a:solidFill>
                  <a:schemeClr val="tx1"/>
                </a:solidFill>
                <a:latin typeface="+mn-lt"/>
                <a:ea typeface="+mn-ea"/>
                <a:cs typeface="+mn-cs"/>
              </a:defRPr>
            </a:lvl1pPr>
            <a:lvl2pPr marL="650276" indent="0" algn="l" defTabSz="650276" rtl="0" eaLnBrk="1" latinLnBrk="0" hangingPunct="1">
              <a:spcBef>
                <a:spcPct val="20000"/>
              </a:spcBef>
              <a:buFontTx/>
              <a:buNone/>
              <a:defRPr sz="4000" kern="1200">
                <a:solidFill>
                  <a:schemeClr val="tx1"/>
                </a:solidFill>
                <a:latin typeface="+mn-lt"/>
                <a:ea typeface="+mn-ea"/>
                <a:cs typeface="+mn-cs"/>
              </a:defRPr>
            </a:lvl2pPr>
            <a:lvl3pPr marL="1300551" indent="0" algn="l" defTabSz="650276" rtl="0" eaLnBrk="1" latinLnBrk="0" hangingPunct="1">
              <a:spcBef>
                <a:spcPct val="20000"/>
              </a:spcBef>
              <a:buFontTx/>
              <a:buNone/>
              <a:defRPr sz="3400" kern="1200">
                <a:solidFill>
                  <a:schemeClr val="tx1"/>
                </a:solidFill>
                <a:latin typeface="+mn-lt"/>
                <a:ea typeface="+mn-ea"/>
                <a:cs typeface="+mn-cs"/>
              </a:defRPr>
            </a:lvl3pPr>
            <a:lvl4pPr marL="1950826" indent="0" algn="l" defTabSz="650276" rtl="0" eaLnBrk="1" latinLnBrk="0" hangingPunct="1">
              <a:spcBef>
                <a:spcPct val="20000"/>
              </a:spcBef>
              <a:buFontTx/>
              <a:buNone/>
              <a:defRPr sz="2800" kern="1200">
                <a:solidFill>
                  <a:schemeClr val="tx1"/>
                </a:solidFill>
                <a:latin typeface="+mn-lt"/>
                <a:ea typeface="+mn-ea"/>
                <a:cs typeface="+mn-cs"/>
              </a:defRPr>
            </a:lvl4pPr>
            <a:lvl5pPr marL="2601102" indent="0" algn="l" defTabSz="650276" rtl="0" eaLnBrk="1" latinLnBrk="0" hangingPunct="1">
              <a:spcBef>
                <a:spcPct val="20000"/>
              </a:spcBef>
              <a:buFontTx/>
              <a:buNone/>
              <a:defRPr sz="2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685800" indent="-685800">
              <a:buFont typeface="Arial" panose="020B0604020202020204" pitchFamily="34" charset="0"/>
              <a:buChar char="•"/>
            </a:pPr>
            <a:r>
              <a:rPr lang="en-US" dirty="0" smtClean="0"/>
              <a:t>New Design</a:t>
            </a:r>
          </a:p>
          <a:p>
            <a:pPr marL="1221776" lvl="1" indent="-571500">
              <a:buFont typeface="Wingdings" panose="05000000000000000000" pitchFamily="2" charset="2"/>
              <a:buChar char="ü"/>
            </a:pPr>
            <a:r>
              <a:rPr lang="en-US" dirty="0" smtClean="0"/>
              <a:t>All wiring and testing is completed when the system is commissioned.</a:t>
            </a:r>
          </a:p>
          <a:p>
            <a:pPr marL="1221776" lvl="1" indent="-571500">
              <a:buFont typeface="Wingdings" panose="05000000000000000000" pitchFamily="2" charset="2"/>
              <a:buChar char="ü"/>
            </a:pPr>
            <a:r>
              <a:rPr lang="en-US" dirty="0" smtClean="0"/>
              <a:t>Relay reconfiguration can be completed in a matter of seconds.</a:t>
            </a:r>
          </a:p>
        </p:txBody>
      </p:sp>
    </p:spTree>
    <p:extLst>
      <p:ext uri="{BB962C8B-B14F-4D97-AF65-F5344CB8AC3E}">
        <p14:creationId xmlns:p14="http://schemas.microsoft.com/office/powerpoint/2010/main" val="32580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 y="225342"/>
            <a:ext cx="13003213" cy="1626129"/>
          </a:xfrm>
          <a:prstGeom prst="rect">
            <a:avLst/>
          </a:prstGeom>
        </p:spPr>
        <p:txBody>
          <a:bodyPr vert="horz" lIns="130055" tIns="65028" rIns="130055" bIns="65028" rtlCol="0" anchor="ctr">
            <a:normAutofit/>
          </a:bodyPr>
          <a:lstStyle>
            <a:lvl1pPr algn="l" defTabSz="650276" rtl="0" eaLnBrk="1" latinLnBrk="0" hangingPunct="1">
              <a:spcBef>
                <a:spcPct val="0"/>
              </a:spcBef>
              <a:buNone/>
              <a:defRPr sz="5400" b="0" i="0" kern="1200">
                <a:solidFill>
                  <a:schemeClr val="tx1"/>
                </a:solidFill>
                <a:latin typeface="Arial"/>
                <a:ea typeface="+mj-ea"/>
                <a:cs typeface="Arial"/>
              </a:defRPr>
            </a:lvl1pPr>
          </a:lstStyle>
          <a:p>
            <a:pPr algn="ctr"/>
            <a:r>
              <a:rPr lang="en-US" dirty="0" smtClean="0"/>
              <a:t>Protection &amp; Control Scheme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861" y="1342790"/>
            <a:ext cx="9508959" cy="7624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8871985" y="3328988"/>
            <a:ext cx="2842260" cy="359092"/>
          </a:xfrm>
          <a:prstGeom prst="round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lowchart: Connector 8"/>
          <p:cNvSpPr/>
          <p:nvPr/>
        </p:nvSpPr>
        <p:spPr>
          <a:xfrm>
            <a:off x="5415439" y="4594383"/>
            <a:ext cx="323374" cy="332423"/>
          </a:xfrm>
          <a:prstGeom prst="flowChartConnector">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lowchart: Connector 9"/>
          <p:cNvSpPr/>
          <p:nvPr/>
        </p:nvSpPr>
        <p:spPr>
          <a:xfrm>
            <a:off x="2907624" y="8289131"/>
            <a:ext cx="292778" cy="292895"/>
          </a:xfrm>
          <a:prstGeom prst="flowChartConnector">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lowchart: Connector 10"/>
          <p:cNvSpPr/>
          <p:nvPr/>
        </p:nvSpPr>
        <p:spPr>
          <a:xfrm>
            <a:off x="7139939" y="8289132"/>
            <a:ext cx="299087" cy="292894"/>
          </a:xfrm>
          <a:prstGeom prst="flowChartConnector">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8871985" y="2895600"/>
            <a:ext cx="2842260" cy="357188"/>
          </a:xfrm>
          <a:prstGeom prst="roundRect">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lowchart: Connector 12"/>
          <p:cNvSpPr/>
          <p:nvPr/>
        </p:nvSpPr>
        <p:spPr>
          <a:xfrm>
            <a:off x="5231606" y="3990022"/>
            <a:ext cx="323374" cy="331946"/>
          </a:xfrm>
          <a:prstGeom prst="flowChartConnector">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lowchart: Connector 13"/>
          <p:cNvSpPr/>
          <p:nvPr/>
        </p:nvSpPr>
        <p:spPr>
          <a:xfrm>
            <a:off x="2776535" y="2774156"/>
            <a:ext cx="295513" cy="296704"/>
          </a:xfrm>
          <a:prstGeom prst="flowChartConnector">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lowchart: Connector 14"/>
          <p:cNvSpPr/>
          <p:nvPr/>
        </p:nvSpPr>
        <p:spPr>
          <a:xfrm>
            <a:off x="7007388" y="2783681"/>
            <a:ext cx="303762" cy="283369"/>
          </a:xfrm>
          <a:prstGeom prst="flowChartConnector">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lowchart: Connector 15"/>
          <p:cNvSpPr/>
          <p:nvPr/>
        </p:nvSpPr>
        <p:spPr>
          <a:xfrm>
            <a:off x="5003958" y="8663781"/>
            <a:ext cx="299087" cy="285750"/>
          </a:xfrm>
          <a:prstGeom prst="flowChartConnector">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lowchart: Connector 16"/>
          <p:cNvSpPr/>
          <p:nvPr/>
        </p:nvSpPr>
        <p:spPr>
          <a:xfrm>
            <a:off x="4822029" y="1431132"/>
            <a:ext cx="295513" cy="296704"/>
          </a:xfrm>
          <a:prstGeom prst="flowChartConnector">
            <a:avLst/>
          </a:prstGeom>
          <a:noFill/>
          <a:ln w="381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8871985" y="1672877"/>
            <a:ext cx="2842260" cy="35718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8871985" y="2078930"/>
            <a:ext cx="2842260" cy="357188"/>
          </a:xfrm>
          <a:prstGeom prst="round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lowchart: Connector 19"/>
          <p:cNvSpPr/>
          <p:nvPr/>
        </p:nvSpPr>
        <p:spPr>
          <a:xfrm>
            <a:off x="4816314" y="1690212"/>
            <a:ext cx="295513" cy="296704"/>
          </a:xfrm>
          <a:prstGeom prst="flowChartConnector">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lowchart: Connector 20"/>
          <p:cNvSpPr/>
          <p:nvPr/>
        </p:nvSpPr>
        <p:spPr>
          <a:xfrm>
            <a:off x="7011512" y="3032284"/>
            <a:ext cx="295513" cy="296704"/>
          </a:xfrm>
          <a:prstGeom prst="flowChartConnector">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lowchart: Connector 21"/>
          <p:cNvSpPr/>
          <p:nvPr/>
        </p:nvSpPr>
        <p:spPr>
          <a:xfrm>
            <a:off x="2776534" y="3032284"/>
            <a:ext cx="295513" cy="296704"/>
          </a:xfrm>
          <a:prstGeom prst="flowChartConnector">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lowchart: Connector 22"/>
          <p:cNvSpPr/>
          <p:nvPr/>
        </p:nvSpPr>
        <p:spPr>
          <a:xfrm>
            <a:off x="7446648" y="3923824"/>
            <a:ext cx="295513" cy="296704"/>
          </a:xfrm>
          <a:prstGeom prst="flowChartConnector">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lowchart: Connector 23"/>
          <p:cNvSpPr/>
          <p:nvPr/>
        </p:nvSpPr>
        <p:spPr>
          <a:xfrm>
            <a:off x="9275448" y="6217444"/>
            <a:ext cx="295513" cy="296704"/>
          </a:xfrm>
          <a:prstGeom prst="flowChartConnector">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lowchart: Connector 24"/>
          <p:cNvSpPr/>
          <p:nvPr/>
        </p:nvSpPr>
        <p:spPr>
          <a:xfrm>
            <a:off x="7140533" y="8539480"/>
            <a:ext cx="295513" cy="296704"/>
          </a:xfrm>
          <a:prstGeom prst="flowChartConnector">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lowchart: Connector 25"/>
          <p:cNvSpPr/>
          <p:nvPr/>
        </p:nvSpPr>
        <p:spPr>
          <a:xfrm>
            <a:off x="5007532" y="8395176"/>
            <a:ext cx="295513" cy="296704"/>
          </a:xfrm>
          <a:prstGeom prst="flowChartConnector">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lowchart: Connector 26"/>
          <p:cNvSpPr/>
          <p:nvPr/>
        </p:nvSpPr>
        <p:spPr>
          <a:xfrm>
            <a:off x="2904414" y="8539480"/>
            <a:ext cx="295513" cy="296704"/>
          </a:xfrm>
          <a:prstGeom prst="flowChartConnector">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lowchart: Connector 27"/>
          <p:cNvSpPr/>
          <p:nvPr/>
        </p:nvSpPr>
        <p:spPr>
          <a:xfrm>
            <a:off x="2426941" y="2773680"/>
            <a:ext cx="295513" cy="296704"/>
          </a:xfrm>
          <a:prstGeom prst="flowChartConnector">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lowchart: Connector 28"/>
          <p:cNvSpPr/>
          <p:nvPr/>
        </p:nvSpPr>
        <p:spPr>
          <a:xfrm>
            <a:off x="7343744" y="2773680"/>
            <a:ext cx="295513" cy="296704"/>
          </a:xfrm>
          <a:prstGeom prst="flowChartConnector">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lowchart: Connector 29"/>
          <p:cNvSpPr/>
          <p:nvPr/>
        </p:nvSpPr>
        <p:spPr>
          <a:xfrm>
            <a:off x="9622124" y="6209824"/>
            <a:ext cx="295513" cy="296704"/>
          </a:xfrm>
          <a:prstGeom prst="flowChartConnector">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lowchart: Connector 30"/>
          <p:cNvSpPr/>
          <p:nvPr/>
        </p:nvSpPr>
        <p:spPr>
          <a:xfrm>
            <a:off x="7491500" y="8280560"/>
            <a:ext cx="295513" cy="296704"/>
          </a:xfrm>
          <a:prstGeom prst="flowChartConnector">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lowchart: Connector 31"/>
          <p:cNvSpPr/>
          <p:nvPr/>
        </p:nvSpPr>
        <p:spPr>
          <a:xfrm>
            <a:off x="2559457" y="8280560"/>
            <a:ext cx="295513" cy="296704"/>
          </a:xfrm>
          <a:prstGeom prst="flowChartConnector">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6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1000"/>
                                        <p:tgtEl>
                                          <p:spTgt spid="14"/>
                                        </p:tgtEl>
                                      </p:cBhvr>
                                    </p:animEffect>
                                    <p:anim calcmode="lin" valueType="num">
                                      <p:cBhvr>
                                        <p:cTn id="97" dur="1000" fill="hold"/>
                                        <p:tgtEl>
                                          <p:spTgt spid="14"/>
                                        </p:tgtEl>
                                        <p:attrNameLst>
                                          <p:attrName>ppt_x</p:attrName>
                                        </p:attrNameLst>
                                      </p:cBhvr>
                                      <p:tavLst>
                                        <p:tav tm="0">
                                          <p:val>
                                            <p:strVal val="#ppt_x"/>
                                          </p:val>
                                        </p:tav>
                                        <p:tav tm="100000">
                                          <p:val>
                                            <p:strVal val="#ppt_x"/>
                                          </p:val>
                                        </p:tav>
                                      </p:tavLst>
                                    </p:anim>
                                    <p:anim calcmode="lin" valueType="num">
                                      <p:cBhvr>
                                        <p:cTn id="98" dur="1000" fill="hold"/>
                                        <p:tgtEl>
                                          <p:spTgt spid="14"/>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1000"/>
                                        <p:tgtEl>
                                          <p:spTgt spid="13"/>
                                        </p:tgtEl>
                                      </p:cBhvr>
                                    </p:animEffect>
                                    <p:anim calcmode="lin" valueType="num">
                                      <p:cBhvr>
                                        <p:cTn id="102" dur="1000" fill="hold"/>
                                        <p:tgtEl>
                                          <p:spTgt spid="13"/>
                                        </p:tgtEl>
                                        <p:attrNameLst>
                                          <p:attrName>ppt_x</p:attrName>
                                        </p:attrNameLst>
                                      </p:cBhvr>
                                      <p:tavLst>
                                        <p:tav tm="0">
                                          <p:val>
                                            <p:strVal val="#ppt_x"/>
                                          </p:val>
                                        </p:tav>
                                        <p:tav tm="100000">
                                          <p:val>
                                            <p:strVal val="#ppt_x"/>
                                          </p:val>
                                        </p:tav>
                                      </p:tavLst>
                                    </p:anim>
                                    <p:anim calcmode="lin" valueType="num">
                                      <p:cBhvr>
                                        <p:cTn id="103" dur="1000" fill="hold"/>
                                        <p:tgtEl>
                                          <p:spTgt spid="1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fade">
                                      <p:cBhvr>
                                        <p:cTn id="106" dur="1000"/>
                                        <p:tgtEl>
                                          <p:spTgt spid="15"/>
                                        </p:tgtEl>
                                      </p:cBhvr>
                                    </p:animEffect>
                                    <p:anim calcmode="lin" valueType="num">
                                      <p:cBhvr>
                                        <p:cTn id="107" dur="1000" fill="hold"/>
                                        <p:tgtEl>
                                          <p:spTgt spid="15"/>
                                        </p:tgtEl>
                                        <p:attrNameLst>
                                          <p:attrName>ppt_x</p:attrName>
                                        </p:attrNameLst>
                                      </p:cBhvr>
                                      <p:tavLst>
                                        <p:tav tm="0">
                                          <p:val>
                                            <p:strVal val="#ppt_x"/>
                                          </p:val>
                                        </p:tav>
                                        <p:tav tm="100000">
                                          <p:val>
                                            <p:strVal val="#ppt_x"/>
                                          </p:val>
                                        </p:tav>
                                      </p:tavLst>
                                    </p:anim>
                                    <p:anim calcmode="lin" valueType="num">
                                      <p:cBhvr>
                                        <p:cTn id="10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8"/>
                                        </p:tgtEl>
                                        <p:attrNameLst>
                                          <p:attrName>style.visibility</p:attrName>
                                        </p:attrNameLst>
                                      </p:cBhvr>
                                      <p:to>
                                        <p:strVal val="visible"/>
                                      </p:to>
                                    </p:set>
                                    <p:animEffect transition="in" filter="fade">
                                      <p:cBhvr>
                                        <p:cTn id="113" dur="1000"/>
                                        <p:tgtEl>
                                          <p:spTgt spid="8"/>
                                        </p:tgtEl>
                                      </p:cBhvr>
                                    </p:animEffect>
                                    <p:anim calcmode="lin" valueType="num">
                                      <p:cBhvr>
                                        <p:cTn id="114" dur="1000" fill="hold"/>
                                        <p:tgtEl>
                                          <p:spTgt spid="8"/>
                                        </p:tgtEl>
                                        <p:attrNameLst>
                                          <p:attrName>ppt_x</p:attrName>
                                        </p:attrNameLst>
                                      </p:cBhvr>
                                      <p:tavLst>
                                        <p:tav tm="0">
                                          <p:val>
                                            <p:strVal val="#ppt_x"/>
                                          </p:val>
                                        </p:tav>
                                        <p:tav tm="100000">
                                          <p:val>
                                            <p:strVal val="#ppt_x"/>
                                          </p:val>
                                        </p:tav>
                                      </p:tavLst>
                                    </p:anim>
                                    <p:anim calcmode="lin" valueType="num">
                                      <p:cBhvr>
                                        <p:cTn id="115" dur="1000" fill="hold"/>
                                        <p:tgtEl>
                                          <p:spTgt spid="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9"/>
                                        </p:tgtEl>
                                        <p:attrNameLst>
                                          <p:attrName>style.visibility</p:attrName>
                                        </p:attrNameLst>
                                      </p:cBhvr>
                                      <p:to>
                                        <p:strVal val="visible"/>
                                      </p:to>
                                    </p:set>
                                    <p:animEffect transition="in" filter="fade">
                                      <p:cBhvr>
                                        <p:cTn id="118" dur="1000"/>
                                        <p:tgtEl>
                                          <p:spTgt spid="9"/>
                                        </p:tgtEl>
                                      </p:cBhvr>
                                    </p:animEffect>
                                    <p:anim calcmode="lin" valueType="num">
                                      <p:cBhvr>
                                        <p:cTn id="119" dur="1000" fill="hold"/>
                                        <p:tgtEl>
                                          <p:spTgt spid="9"/>
                                        </p:tgtEl>
                                        <p:attrNameLst>
                                          <p:attrName>ppt_x</p:attrName>
                                        </p:attrNameLst>
                                      </p:cBhvr>
                                      <p:tavLst>
                                        <p:tav tm="0">
                                          <p:val>
                                            <p:strVal val="#ppt_x"/>
                                          </p:val>
                                        </p:tav>
                                        <p:tav tm="100000">
                                          <p:val>
                                            <p:strVal val="#ppt_x"/>
                                          </p:val>
                                        </p:tav>
                                      </p:tavLst>
                                    </p:anim>
                                    <p:anim calcmode="lin" valueType="num">
                                      <p:cBhvr>
                                        <p:cTn id="120" dur="1000" fill="hold"/>
                                        <p:tgtEl>
                                          <p:spTgt spid="9"/>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Effect transition="in" filter="fade">
                                      <p:cBhvr>
                                        <p:cTn id="123" dur="1000"/>
                                        <p:tgtEl>
                                          <p:spTgt spid="16"/>
                                        </p:tgtEl>
                                      </p:cBhvr>
                                    </p:animEffect>
                                    <p:anim calcmode="lin" valueType="num">
                                      <p:cBhvr>
                                        <p:cTn id="124" dur="1000" fill="hold"/>
                                        <p:tgtEl>
                                          <p:spTgt spid="16"/>
                                        </p:tgtEl>
                                        <p:attrNameLst>
                                          <p:attrName>ppt_x</p:attrName>
                                        </p:attrNameLst>
                                      </p:cBhvr>
                                      <p:tavLst>
                                        <p:tav tm="0">
                                          <p:val>
                                            <p:strVal val="#ppt_x"/>
                                          </p:val>
                                        </p:tav>
                                        <p:tav tm="100000">
                                          <p:val>
                                            <p:strVal val="#ppt_x"/>
                                          </p:val>
                                        </p:tav>
                                      </p:tavLst>
                                    </p:anim>
                                    <p:anim calcmode="lin" valueType="num">
                                      <p:cBhvr>
                                        <p:cTn id="125" dur="1000" fill="hold"/>
                                        <p:tgtEl>
                                          <p:spTgt spid="1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fade">
                                      <p:cBhvr>
                                        <p:cTn id="128" dur="1000"/>
                                        <p:tgtEl>
                                          <p:spTgt spid="11"/>
                                        </p:tgtEl>
                                      </p:cBhvr>
                                    </p:animEffect>
                                    <p:anim calcmode="lin" valueType="num">
                                      <p:cBhvr>
                                        <p:cTn id="129" dur="1000" fill="hold"/>
                                        <p:tgtEl>
                                          <p:spTgt spid="11"/>
                                        </p:tgtEl>
                                        <p:attrNameLst>
                                          <p:attrName>ppt_x</p:attrName>
                                        </p:attrNameLst>
                                      </p:cBhvr>
                                      <p:tavLst>
                                        <p:tav tm="0">
                                          <p:val>
                                            <p:strVal val="#ppt_x"/>
                                          </p:val>
                                        </p:tav>
                                        <p:tav tm="100000">
                                          <p:val>
                                            <p:strVal val="#ppt_x"/>
                                          </p:val>
                                        </p:tav>
                                      </p:tavLst>
                                    </p:anim>
                                    <p:anim calcmode="lin" valueType="num">
                                      <p:cBhvr>
                                        <p:cTn id="130" dur="1000" fill="hold"/>
                                        <p:tgtEl>
                                          <p:spTgt spid="11"/>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0"/>
                                        </p:tgtEl>
                                        <p:attrNameLst>
                                          <p:attrName>style.visibility</p:attrName>
                                        </p:attrNameLst>
                                      </p:cBhvr>
                                      <p:to>
                                        <p:strVal val="visible"/>
                                      </p:to>
                                    </p:set>
                                    <p:animEffect transition="in" filter="fade">
                                      <p:cBhvr>
                                        <p:cTn id="133" dur="1000"/>
                                        <p:tgtEl>
                                          <p:spTgt spid="10"/>
                                        </p:tgtEl>
                                      </p:cBhvr>
                                    </p:animEffect>
                                    <p:anim calcmode="lin" valueType="num">
                                      <p:cBhvr>
                                        <p:cTn id="134" dur="1000" fill="hold"/>
                                        <p:tgtEl>
                                          <p:spTgt spid="10"/>
                                        </p:tgtEl>
                                        <p:attrNameLst>
                                          <p:attrName>ppt_x</p:attrName>
                                        </p:attrNameLst>
                                      </p:cBhvr>
                                      <p:tavLst>
                                        <p:tav tm="0">
                                          <p:val>
                                            <p:strVal val="#ppt_x"/>
                                          </p:val>
                                        </p:tav>
                                        <p:tav tm="100000">
                                          <p:val>
                                            <p:strVal val="#ppt_x"/>
                                          </p:val>
                                        </p:tav>
                                      </p:tavLst>
                                    </p:anim>
                                    <p:anim calcmode="lin" valueType="num">
                                      <p:cBhvr>
                                        <p:cTn id="1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 y="575477"/>
            <a:ext cx="13003213" cy="1626129"/>
          </a:xfrm>
          <a:prstGeom prst="rect">
            <a:avLst/>
          </a:prstGeom>
        </p:spPr>
        <p:txBody>
          <a:bodyPr vert="horz" lIns="130055" tIns="65028" rIns="130055" bIns="65028" rtlCol="0" anchor="ctr">
            <a:normAutofit/>
          </a:bodyPr>
          <a:lstStyle>
            <a:lvl1pPr algn="l" defTabSz="650276" rtl="0" eaLnBrk="1" latinLnBrk="0" hangingPunct="1">
              <a:spcBef>
                <a:spcPct val="0"/>
              </a:spcBef>
              <a:buNone/>
              <a:defRPr sz="5400" b="0" i="0" kern="1200">
                <a:solidFill>
                  <a:schemeClr val="tx1"/>
                </a:solidFill>
                <a:latin typeface="Arial"/>
                <a:ea typeface="+mj-ea"/>
                <a:cs typeface="Arial"/>
              </a:defRPr>
            </a:lvl1pPr>
          </a:lstStyle>
          <a:p>
            <a:pPr algn="ctr"/>
            <a:r>
              <a:rPr lang="en-US" dirty="0" smtClean="0"/>
              <a:t>Protection &amp; Control Scheme</a:t>
            </a:r>
            <a:endParaRPr lang="en-US" dirty="0"/>
          </a:p>
        </p:txBody>
      </p:sp>
      <p:sp>
        <p:nvSpPr>
          <p:cNvPr id="6" name="Text Placeholder 4"/>
          <p:cNvSpPr txBox="1">
            <a:spLocks/>
          </p:cNvSpPr>
          <p:nvPr/>
        </p:nvSpPr>
        <p:spPr>
          <a:xfrm>
            <a:off x="1338972" y="2676239"/>
            <a:ext cx="10793220" cy="6227129"/>
          </a:xfrm>
          <a:prstGeom prst="rect">
            <a:avLst/>
          </a:prstGeom>
        </p:spPr>
        <p:txBody>
          <a:bodyPr vert="horz" lIns="130055" tIns="65028" rIns="130055" bIns="65028" rtlCol="0">
            <a:normAutofit/>
          </a:bodyPr>
          <a:lstStyle>
            <a:lvl1pPr marL="0" indent="0" algn="l" defTabSz="650276" rtl="0" eaLnBrk="1" latinLnBrk="0" hangingPunct="1">
              <a:lnSpc>
                <a:spcPct val="100000"/>
              </a:lnSpc>
              <a:spcBef>
                <a:spcPts val="0"/>
              </a:spcBef>
              <a:buFontTx/>
              <a:buNone/>
              <a:defRPr sz="4800" kern="1200">
                <a:solidFill>
                  <a:schemeClr val="tx1"/>
                </a:solidFill>
                <a:latin typeface="+mn-lt"/>
                <a:ea typeface="+mn-ea"/>
                <a:cs typeface="+mn-cs"/>
              </a:defRPr>
            </a:lvl1pPr>
            <a:lvl2pPr marL="650276" indent="0" algn="l" defTabSz="650276" rtl="0" eaLnBrk="1" latinLnBrk="0" hangingPunct="1">
              <a:spcBef>
                <a:spcPct val="20000"/>
              </a:spcBef>
              <a:buFontTx/>
              <a:buNone/>
              <a:defRPr sz="4000" kern="1200">
                <a:solidFill>
                  <a:schemeClr val="tx1"/>
                </a:solidFill>
                <a:latin typeface="+mn-lt"/>
                <a:ea typeface="+mn-ea"/>
                <a:cs typeface="+mn-cs"/>
              </a:defRPr>
            </a:lvl2pPr>
            <a:lvl3pPr marL="1300551" indent="0" algn="l" defTabSz="650276" rtl="0" eaLnBrk="1" latinLnBrk="0" hangingPunct="1">
              <a:spcBef>
                <a:spcPct val="20000"/>
              </a:spcBef>
              <a:buFontTx/>
              <a:buNone/>
              <a:defRPr sz="3400" kern="1200">
                <a:solidFill>
                  <a:schemeClr val="tx1"/>
                </a:solidFill>
                <a:latin typeface="+mn-lt"/>
                <a:ea typeface="+mn-ea"/>
                <a:cs typeface="+mn-cs"/>
              </a:defRPr>
            </a:lvl3pPr>
            <a:lvl4pPr marL="1950826" indent="0" algn="l" defTabSz="650276" rtl="0" eaLnBrk="1" latinLnBrk="0" hangingPunct="1">
              <a:spcBef>
                <a:spcPct val="20000"/>
              </a:spcBef>
              <a:buFontTx/>
              <a:buNone/>
              <a:defRPr sz="2800" kern="1200">
                <a:solidFill>
                  <a:schemeClr val="tx1"/>
                </a:solidFill>
                <a:latin typeface="+mn-lt"/>
                <a:ea typeface="+mn-ea"/>
                <a:cs typeface="+mn-cs"/>
              </a:defRPr>
            </a:lvl4pPr>
            <a:lvl5pPr marL="2601102" indent="0" algn="l" defTabSz="650276" rtl="0" eaLnBrk="1" latinLnBrk="0" hangingPunct="1">
              <a:spcBef>
                <a:spcPct val="20000"/>
              </a:spcBef>
              <a:buFontTx/>
              <a:buNone/>
              <a:defRPr sz="2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1221776" lvl="1" indent="-571500">
              <a:buFont typeface="Wingdings" panose="05000000000000000000" pitchFamily="2" charset="2"/>
              <a:buChar char="ü"/>
            </a:pPr>
            <a:r>
              <a:rPr lang="en-US" dirty="0" smtClean="0"/>
              <a:t>Both Overall Differentials </a:t>
            </a:r>
            <a:r>
              <a:rPr lang="en-US" i="1" u="sng" dirty="0" smtClean="0"/>
              <a:t>do not </a:t>
            </a:r>
            <a:r>
              <a:rPr lang="en-US" dirty="0" smtClean="0"/>
              <a:t>need to be reconfigured when the spare is placed in service.</a:t>
            </a:r>
          </a:p>
          <a:p>
            <a:pPr marL="1221776" lvl="1" indent="-571500">
              <a:buFont typeface="Wingdings" panose="05000000000000000000" pitchFamily="2" charset="2"/>
              <a:buChar char="ü"/>
            </a:pPr>
            <a:r>
              <a:rPr lang="en-US" dirty="0" smtClean="0"/>
              <a:t>The </a:t>
            </a:r>
            <a:r>
              <a:rPr lang="en-US" dirty="0"/>
              <a:t>H</a:t>
            </a:r>
            <a:r>
              <a:rPr lang="en-US" dirty="0" smtClean="0"/>
              <a:t>igh-side and Low-side Lead Differentials </a:t>
            </a:r>
            <a:r>
              <a:rPr lang="en-US" i="1" u="sng" dirty="0" smtClean="0"/>
              <a:t>do</a:t>
            </a:r>
            <a:r>
              <a:rPr lang="en-US" dirty="0" smtClean="0"/>
              <a:t> need reconfiguration when the spare is placed in service.</a:t>
            </a:r>
          </a:p>
          <a:p>
            <a:pPr marL="1221776" lvl="1" indent="-571500">
              <a:buFont typeface="Wingdings" panose="05000000000000000000" pitchFamily="2" charset="2"/>
              <a:buChar char="ü"/>
            </a:pPr>
            <a:endParaRPr lang="en-US" dirty="0" smtClean="0"/>
          </a:p>
        </p:txBody>
      </p:sp>
    </p:spTree>
    <p:extLst>
      <p:ext uri="{BB962C8B-B14F-4D97-AF65-F5344CB8AC3E}">
        <p14:creationId xmlns:p14="http://schemas.microsoft.com/office/powerpoint/2010/main" val="396234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1338972" y="2175101"/>
            <a:ext cx="10793220" cy="6728267"/>
          </a:xfrm>
          <a:prstGeom prst="rect">
            <a:avLst/>
          </a:prstGeom>
        </p:spPr>
        <p:txBody>
          <a:bodyPr vert="horz" lIns="130055" tIns="65028" rIns="130055" bIns="65028" rtlCol="0">
            <a:normAutofit/>
          </a:bodyPr>
          <a:lstStyle>
            <a:lvl1pPr marL="0" indent="0" algn="l" defTabSz="650276" rtl="0" eaLnBrk="1" latinLnBrk="0" hangingPunct="1">
              <a:lnSpc>
                <a:spcPct val="100000"/>
              </a:lnSpc>
              <a:spcBef>
                <a:spcPts val="0"/>
              </a:spcBef>
              <a:buFontTx/>
              <a:buNone/>
              <a:defRPr sz="4800" kern="1200">
                <a:solidFill>
                  <a:schemeClr val="tx1"/>
                </a:solidFill>
                <a:latin typeface="+mn-lt"/>
                <a:ea typeface="+mn-ea"/>
                <a:cs typeface="+mn-cs"/>
              </a:defRPr>
            </a:lvl1pPr>
            <a:lvl2pPr marL="650276" indent="0" algn="l" defTabSz="650276" rtl="0" eaLnBrk="1" latinLnBrk="0" hangingPunct="1">
              <a:spcBef>
                <a:spcPct val="20000"/>
              </a:spcBef>
              <a:buFontTx/>
              <a:buNone/>
              <a:defRPr sz="4000" kern="1200">
                <a:solidFill>
                  <a:schemeClr val="tx1"/>
                </a:solidFill>
                <a:latin typeface="+mn-lt"/>
                <a:ea typeface="+mn-ea"/>
                <a:cs typeface="+mn-cs"/>
              </a:defRPr>
            </a:lvl2pPr>
            <a:lvl3pPr marL="1300551" indent="0" algn="l" defTabSz="650276" rtl="0" eaLnBrk="1" latinLnBrk="0" hangingPunct="1">
              <a:spcBef>
                <a:spcPct val="20000"/>
              </a:spcBef>
              <a:buFontTx/>
              <a:buNone/>
              <a:defRPr sz="3400" kern="1200">
                <a:solidFill>
                  <a:schemeClr val="tx1"/>
                </a:solidFill>
                <a:latin typeface="+mn-lt"/>
                <a:ea typeface="+mn-ea"/>
                <a:cs typeface="+mn-cs"/>
              </a:defRPr>
            </a:lvl3pPr>
            <a:lvl4pPr marL="1950826" indent="0" algn="l" defTabSz="650276" rtl="0" eaLnBrk="1" latinLnBrk="0" hangingPunct="1">
              <a:spcBef>
                <a:spcPct val="20000"/>
              </a:spcBef>
              <a:buFontTx/>
              <a:buNone/>
              <a:defRPr sz="2800" kern="1200">
                <a:solidFill>
                  <a:schemeClr val="tx1"/>
                </a:solidFill>
                <a:latin typeface="+mn-lt"/>
                <a:ea typeface="+mn-ea"/>
                <a:cs typeface="+mn-cs"/>
              </a:defRPr>
            </a:lvl4pPr>
            <a:lvl5pPr marL="2601102" indent="0" algn="l" defTabSz="650276" rtl="0" eaLnBrk="1" latinLnBrk="0" hangingPunct="1">
              <a:spcBef>
                <a:spcPct val="20000"/>
              </a:spcBef>
              <a:buFontTx/>
              <a:buNone/>
              <a:defRPr sz="2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1221776" lvl="1" indent="-571500">
              <a:buFont typeface="Wingdings" panose="05000000000000000000" pitchFamily="2" charset="2"/>
              <a:buChar char="ü"/>
            </a:pPr>
            <a:r>
              <a:rPr lang="en-US" dirty="0"/>
              <a:t>Transformer CT’s are inserted or removed from the lead differentials by using relay programmable </a:t>
            </a:r>
            <a:r>
              <a:rPr lang="en-US" dirty="0" smtClean="0"/>
              <a:t>logic. </a:t>
            </a:r>
          </a:p>
          <a:p>
            <a:pPr marL="1221776" lvl="1" indent="-571500">
              <a:buFont typeface="Wingdings" panose="05000000000000000000" pitchFamily="2" charset="2"/>
              <a:buChar char="ü"/>
            </a:pPr>
            <a:r>
              <a:rPr lang="en-US" dirty="0" smtClean="0"/>
              <a:t>Lead </a:t>
            </a:r>
            <a:r>
              <a:rPr lang="en-US" dirty="0" smtClean="0"/>
              <a:t>Differential Protection </a:t>
            </a:r>
            <a:r>
              <a:rPr lang="en-US" dirty="0" smtClean="0"/>
              <a:t>Reconfiguration effects the following:</a:t>
            </a:r>
            <a:endParaRPr lang="en-US" dirty="0" smtClean="0"/>
          </a:p>
          <a:p>
            <a:pPr marL="1872051" lvl="2" indent="-571500">
              <a:buFont typeface="Arial" panose="020B0604020202020204" pitchFamily="34" charset="0"/>
              <a:buChar char="•"/>
            </a:pPr>
            <a:r>
              <a:rPr lang="en-US" dirty="0" smtClean="0"/>
              <a:t>Differential Protection</a:t>
            </a:r>
          </a:p>
          <a:p>
            <a:pPr marL="1872051" lvl="2" indent="-571500">
              <a:buFont typeface="Arial" panose="020B0604020202020204" pitchFamily="34" charset="0"/>
              <a:buChar char="•"/>
            </a:pPr>
            <a:r>
              <a:rPr lang="en-US" dirty="0" smtClean="0"/>
              <a:t>Sudden </a:t>
            </a:r>
            <a:r>
              <a:rPr lang="en-US" dirty="0"/>
              <a:t>Pressure </a:t>
            </a:r>
            <a:r>
              <a:rPr lang="en-US" dirty="0" smtClean="0"/>
              <a:t>Tripping (Low-side only)</a:t>
            </a:r>
            <a:endParaRPr lang="en-US" dirty="0"/>
          </a:p>
          <a:p>
            <a:pPr marL="1872051" lvl="2" indent="-571500">
              <a:buFont typeface="Arial" panose="020B0604020202020204" pitchFamily="34" charset="0"/>
              <a:buChar char="•"/>
            </a:pPr>
            <a:r>
              <a:rPr lang="en-US" dirty="0" smtClean="0"/>
              <a:t>Phase </a:t>
            </a:r>
            <a:r>
              <a:rPr lang="en-US" dirty="0" smtClean="0"/>
              <a:t>T</a:t>
            </a:r>
            <a:r>
              <a:rPr lang="en-US" dirty="0" smtClean="0"/>
              <a:t>ime </a:t>
            </a:r>
            <a:r>
              <a:rPr lang="en-US" dirty="0" err="1" smtClean="0"/>
              <a:t>Overcurrents</a:t>
            </a:r>
            <a:r>
              <a:rPr lang="en-US" dirty="0" smtClean="0"/>
              <a:t> (Low-side only)</a:t>
            </a:r>
            <a:endParaRPr lang="en-US" dirty="0" smtClean="0"/>
          </a:p>
          <a:p>
            <a:pPr marL="1872051" lvl="2" indent="-571500">
              <a:buFont typeface="Arial" panose="020B0604020202020204" pitchFamily="34" charset="0"/>
              <a:buChar char="•"/>
            </a:pPr>
            <a:r>
              <a:rPr lang="en-US" dirty="0" smtClean="0"/>
              <a:t>SCADA Metering</a:t>
            </a:r>
          </a:p>
          <a:p>
            <a:pPr marL="1221776" lvl="1" indent="-571500">
              <a:buFont typeface="Wingdings" panose="05000000000000000000" pitchFamily="2" charset="2"/>
              <a:buChar char="ü"/>
            </a:pPr>
            <a:endParaRPr lang="en-US" dirty="0" smtClean="0"/>
          </a:p>
        </p:txBody>
      </p:sp>
      <p:sp>
        <p:nvSpPr>
          <p:cNvPr id="4" name="Title 3"/>
          <p:cNvSpPr txBox="1">
            <a:spLocks/>
          </p:cNvSpPr>
          <p:nvPr/>
        </p:nvSpPr>
        <p:spPr>
          <a:xfrm>
            <a:off x="-1" y="548972"/>
            <a:ext cx="13003213" cy="1626129"/>
          </a:xfrm>
          <a:prstGeom prst="rect">
            <a:avLst/>
          </a:prstGeom>
        </p:spPr>
        <p:txBody>
          <a:bodyPr vert="horz" lIns="130055" tIns="65028" rIns="130055" bIns="65028" rtlCol="0" anchor="ctr">
            <a:normAutofit/>
          </a:bodyPr>
          <a:lstStyle>
            <a:lvl1pPr algn="l" defTabSz="650276" rtl="0" eaLnBrk="1" latinLnBrk="0" hangingPunct="1">
              <a:spcBef>
                <a:spcPct val="0"/>
              </a:spcBef>
              <a:buNone/>
              <a:defRPr sz="5400" b="0" i="0" kern="1200">
                <a:solidFill>
                  <a:schemeClr val="tx1"/>
                </a:solidFill>
                <a:latin typeface="Arial"/>
                <a:ea typeface="+mj-ea"/>
                <a:cs typeface="Arial"/>
              </a:defRPr>
            </a:lvl1pPr>
          </a:lstStyle>
          <a:p>
            <a:pPr algn="ctr"/>
            <a:r>
              <a:rPr lang="en-US" dirty="0" smtClean="0"/>
              <a:t>Protection &amp; Control Scheme</a:t>
            </a:r>
            <a:endParaRPr lang="en-US" dirty="0"/>
          </a:p>
        </p:txBody>
      </p:sp>
    </p:spTree>
    <p:extLst>
      <p:ext uri="{BB962C8B-B14F-4D97-AF65-F5344CB8AC3E}">
        <p14:creationId xmlns:p14="http://schemas.microsoft.com/office/powerpoint/2010/main" val="1815236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 y="548972"/>
            <a:ext cx="13003213" cy="1626129"/>
          </a:xfrm>
          <a:prstGeom prst="rect">
            <a:avLst/>
          </a:prstGeom>
        </p:spPr>
        <p:txBody>
          <a:bodyPr vert="horz" lIns="130055" tIns="65028" rIns="130055" bIns="65028" rtlCol="0" anchor="ctr">
            <a:normAutofit/>
          </a:bodyPr>
          <a:lstStyle>
            <a:lvl1pPr algn="l" defTabSz="650276" rtl="0" eaLnBrk="1" latinLnBrk="0" hangingPunct="1">
              <a:spcBef>
                <a:spcPct val="0"/>
              </a:spcBef>
              <a:buNone/>
              <a:defRPr sz="5400" b="0" i="0" kern="1200">
                <a:solidFill>
                  <a:schemeClr val="tx1"/>
                </a:solidFill>
                <a:latin typeface="Arial"/>
                <a:ea typeface="+mj-ea"/>
                <a:cs typeface="Arial"/>
              </a:defRPr>
            </a:lvl1pPr>
          </a:lstStyle>
          <a:p>
            <a:pPr algn="ctr"/>
            <a:r>
              <a:rPr lang="en-US" dirty="0" smtClean="0"/>
              <a:t>Protection &amp; </a:t>
            </a:r>
            <a:r>
              <a:rPr lang="en-US" dirty="0" smtClean="0"/>
              <a:t>Control Scheme</a:t>
            </a:r>
            <a:endParaRPr lang="en-US" dirty="0"/>
          </a:p>
        </p:txBody>
      </p:sp>
      <p:sp>
        <p:nvSpPr>
          <p:cNvPr id="6" name="Text Placeholder 4"/>
          <p:cNvSpPr txBox="1">
            <a:spLocks/>
          </p:cNvSpPr>
          <p:nvPr/>
        </p:nvSpPr>
        <p:spPr>
          <a:xfrm>
            <a:off x="1338972" y="2175101"/>
            <a:ext cx="10793220" cy="2051842"/>
          </a:xfrm>
          <a:prstGeom prst="rect">
            <a:avLst/>
          </a:prstGeom>
        </p:spPr>
        <p:txBody>
          <a:bodyPr vert="horz" lIns="130055" tIns="65028" rIns="130055" bIns="65028" rtlCol="0">
            <a:normAutofit/>
          </a:bodyPr>
          <a:lstStyle>
            <a:lvl1pPr marL="0" indent="0" algn="l" defTabSz="650276" rtl="0" eaLnBrk="1" latinLnBrk="0" hangingPunct="1">
              <a:lnSpc>
                <a:spcPct val="100000"/>
              </a:lnSpc>
              <a:spcBef>
                <a:spcPts val="0"/>
              </a:spcBef>
              <a:buFontTx/>
              <a:buNone/>
              <a:defRPr sz="4800" kern="1200">
                <a:solidFill>
                  <a:schemeClr val="tx1"/>
                </a:solidFill>
                <a:latin typeface="+mn-lt"/>
                <a:ea typeface="+mn-ea"/>
                <a:cs typeface="+mn-cs"/>
              </a:defRPr>
            </a:lvl1pPr>
            <a:lvl2pPr marL="650276" indent="0" algn="l" defTabSz="650276" rtl="0" eaLnBrk="1" latinLnBrk="0" hangingPunct="1">
              <a:spcBef>
                <a:spcPct val="20000"/>
              </a:spcBef>
              <a:buFontTx/>
              <a:buNone/>
              <a:defRPr sz="4000" kern="1200">
                <a:solidFill>
                  <a:schemeClr val="tx1"/>
                </a:solidFill>
                <a:latin typeface="+mn-lt"/>
                <a:ea typeface="+mn-ea"/>
                <a:cs typeface="+mn-cs"/>
              </a:defRPr>
            </a:lvl2pPr>
            <a:lvl3pPr marL="1300551" indent="0" algn="l" defTabSz="650276" rtl="0" eaLnBrk="1" latinLnBrk="0" hangingPunct="1">
              <a:spcBef>
                <a:spcPct val="20000"/>
              </a:spcBef>
              <a:buFontTx/>
              <a:buNone/>
              <a:defRPr sz="3400" kern="1200">
                <a:solidFill>
                  <a:schemeClr val="tx1"/>
                </a:solidFill>
                <a:latin typeface="+mn-lt"/>
                <a:ea typeface="+mn-ea"/>
                <a:cs typeface="+mn-cs"/>
              </a:defRPr>
            </a:lvl3pPr>
            <a:lvl4pPr marL="1950826" indent="0" algn="l" defTabSz="650276" rtl="0" eaLnBrk="1" latinLnBrk="0" hangingPunct="1">
              <a:spcBef>
                <a:spcPct val="20000"/>
              </a:spcBef>
              <a:buFontTx/>
              <a:buNone/>
              <a:defRPr sz="2800" kern="1200">
                <a:solidFill>
                  <a:schemeClr val="tx1"/>
                </a:solidFill>
                <a:latin typeface="+mn-lt"/>
                <a:ea typeface="+mn-ea"/>
                <a:cs typeface="+mn-cs"/>
              </a:defRPr>
            </a:lvl4pPr>
            <a:lvl5pPr marL="2601102" indent="0" algn="l" defTabSz="650276" rtl="0" eaLnBrk="1" latinLnBrk="0" hangingPunct="1">
              <a:spcBef>
                <a:spcPct val="20000"/>
              </a:spcBef>
              <a:buFontTx/>
              <a:buNone/>
              <a:defRPr sz="2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1221776" lvl="1" indent="-571500">
              <a:buFont typeface="Wingdings" panose="05000000000000000000" pitchFamily="2" charset="2"/>
              <a:buChar char="ü"/>
            </a:pPr>
            <a:r>
              <a:rPr lang="en-US" dirty="0" smtClean="0"/>
              <a:t>Pushbuttons on the Lead Differentials allow the operator to quickly reconfigure the protection.</a:t>
            </a:r>
          </a:p>
          <a:p>
            <a:pPr lvl="1"/>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640" y="4109499"/>
            <a:ext cx="8729932" cy="488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p:cNvGrpSpPr/>
          <p:nvPr/>
        </p:nvGrpSpPr>
        <p:grpSpPr>
          <a:xfrm>
            <a:off x="3756148" y="6552230"/>
            <a:ext cx="2297776" cy="926306"/>
            <a:chOff x="-2523882" y="2351361"/>
            <a:chExt cx="2297776" cy="926306"/>
          </a:xfrm>
        </p:grpSpPr>
        <p:cxnSp>
          <p:nvCxnSpPr>
            <p:cNvPr id="12" name="Straight Connector 11"/>
            <p:cNvCxnSpPr>
              <a:stCxn id="15" idx="2"/>
            </p:cNvCxnSpPr>
            <p:nvPr/>
          </p:nvCxnSpPr>
          <p:spPr>
            <a:xfrm flipV="1">
              <a:off x="-2075824" y="2363266"/>
              <a:ext cx="1849718" cy="91"/>
            </a:xfrm>
            <a:prstGeom prst="line">
              <a:avLst/>
            </a:prstGeom>
            <a:ln w="635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066682" y="3277666"/>
              <a:ext cx="1840576" cy="1"/>
            </a:xfrm>
            <a:prstGeom prst="line">
              <a:avLst/>
            </a:prstGeom>
            <a:ln w="63500">
              <a:solidFill>
                <a:srgbClr val="C00000"/>
              </a:solidFill>
            </a:ln>
          </p:spPr>
          <p:style>
            <a:lnRef idx="2">
              <a:schemeClr val="accent1"/>
            </a:lnRef>
            <a:fillRef idx="0">
              <a:schemeClr val="accent1"/>
            </a:fillRef>
            <a:effectRef idx="1">
              <a:schemeClr val="accent1"/>
            </a:effectRef>
            <a:fontRef idx="minor">
              <a:schemeClr val="tx1"/>
            </a:fontRef>
          </p:style>
        </p:cxnSp>
        <p:sp>
          <p:nvSpPr>
            <p:cNvPr id="15" name="Arc 14"/>
            <p:cNvSpPr/>
            <p:nvPr/>
          </p:nvSpPr>
          <p:spPr>
            <a:xfrm rot="10800000">
              <a:off x="-2523882" y="2363266"/>
              <a:ext cx="914400" cy="914400"/>
            </a:xfrm>
            <a:prstGeom prst="arc">
              <a:avLst>
                <a:gd name="adj1" fmla="val 16200000"/>
                <a:gd name="adj2" fmla="val 5331258"/>
              </a:avLst>
            </a:prstGeom>
            <a:ln w="6350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 name="Straight Connector 17"/>
            <p:cNvCxnSpPr/>
            <p:nvPr/>
          </p:nvCxnSpPr>
          <p:spPr>
            <a:xfrm>
              <a:off x="-226106" y="2351361"/>
              <a:ext cx="0" cy="926306"/>
            </a:xfrm>
            <a:prstGeom prst="line">
              <a:avLst/>
            </a:prstGeom>
            <a:ln w="63500">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29" name="Line Callout 2 (Accent Bar) 28"/>
          <p:cNvSpPr/>
          <p:nvPr/>
        </p:nvSpPr>
        <p:spPr>
          <a:xfrm>
            <a:off x="694216" y="5881508"/>
            <a:ext cx="1961853" cy="1144624"/>
          </a:xfrm>
          <a:prstGeom prst="accentCallout2">
            <a:avLst>
              <a:gd name="adj1" fmla="val 17918"/>
              <a:gd name="adj2" fmla="val 102382"/>
              <a:gd name="adj3" fmla="val 17243"/>
              <a:gd name="adj4" fmla="val 128436"/>
              <a:gd name="adj5" fmla="val 72635"/>
              <a:gd name="adj6" fmla="val 161636"/>
            </a:avLst>
          </a:prstGeom>
          <a:solidFill>
            <a:schemeClr val="bg1">
              <a:alpha val="63000"/>
            </a:schemeClr>
          </a:solidFill>
          <a:ln w="635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Spare not in Service</a:t>
            </a:r>
            <a:endParaRPr lang="en-US" dirty="0">
              <a:solidFill>
                <a:schemeClr val="tx1"/>
              </a:solidFill>
            </a:endParaRPr>
          </a:p>
        </p:txBody>
      </p:sp>
      <p:grpSp>
        <p:nvGrpSpPr>
          <p:cNvPr id="30" name="Group 29"/>
          <p:cNvGrpSpPr/>
          <p:nvPr/>
        </p:nvGrpSpPr>
        <p:grpSpPr>
          <a:xfrm>
            <a:off x="3788020" y="7704755"/>
            <a:ext cx="2297776" cy="926306"/>
            <a:chOff x="-2523882" y="2351361"/>
            <a:chExt cx="2297776" cy="926306"/>
          </a:xfrm>
        </p:grpSpPr>
        <p:cxnSp>
          <p:nvCxnSpPr>
            <p:cNvPr id="31" name="Straight Connector 30"/>
            <p:cNvCxnSpPr>
              <a:stCxn id="33" idx="2"/>
            </p:cNvCxnSpPr>
            <p:nvPr/>
          </p:nvCxnSpPr>
          <p:spPr>
            <a:xfrm flipV="1">
              <a:off x="-2075824" y="2363266"/>
              <a:ext cx="1849718" cy="91"/>
            </a:xfrm>
            <a:prstGeom prst="line">
              <a:avLst/>
            </a:prstGeom>
            <a:ln w="635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2066682" y="3277666"/>
              <a:ext cx="1840576" cy="1"/>
            </a:xfrm>
            <a:prstGeom prst="line">
              <a:avLst/>
            </a:prstGeom>
            <a:ln w="63500">
              <a:solidFill>
                <a:srgbClr val="C00000"/>
              </a:solidFill>
            </a:ln>
          </p:spPr>
          <p:style>
            <a:lnRef idx="2">
              <a:schemeClr val="accent1"/>
            </a:lnRef>
            <a:fillRef idx="0">
              <a:schemeClr val="accent1"/>
            </a:fillRef>
            <a:effectRef idx="1">
              <a:schemeClr val="accent1"/>
            </a:effectRef>
            <a:fontRef idx="minor">
              <a:schemeClr val="tx1"/>
            </a:fontRef>
          </p:style>
        </p:cxnSp>
        <p:sp>
          <p:nvSpPr>
            <p:cNvPr id="33" name="Arc 32"/>
            <p:cNvSpPr/>
            <p:nvPr/>
          </p:nvSpPr>
          <p:spPr>
            <a:xfrm rot="10800000">
              <a:off x="-2523882" y="2363266"/>
              <a:ext cx="914400" cy="914400"/>
            </a:xfrm>
            <a:prstGeom prst="arc">
              <a:avLst>
                <a:gd name="adj1" fmla="val 16200000"/>
                <a:gd name="adj2" fmla="val 5331258"/>
              </a:avLst>
            </a:prstGeom>
            <a:ln w="6350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4" name="Straight Connector 33"/>
            <p:cNvCxnSpPr/>
            <p:nvPr/>
          </p:nvCxnSpPr>
          <p:spPr>
            <a:xfrm>
              <a:off x="-226106" y="2351361"/>
              <a:ext cx="0" cy="926306"/>
            </a:xfrm>
            <a:prstGeom prst="line">
              <a:avLst/>
            </a:prstGeom>
            <a:ln w="63500">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35" name="Line Callout 2 (Accent Bar) 34"/>
          <p:cNvSpPr/>
          <p:nvPr/>
        </p:nvSpPr>
        <p:spPr>
          <a:xfrm>
            <a:off x="694216" y="7132443"/>
            <a:ext cx="1961853" cy="1144624"/>
          </a:xfrm>
          <a:prstGeom prst="accentCallout2">
            <a:avLst>
              <a:gd name="adj1" fmla="val 17918"/>
              <a:gd name="adj2" fmla="val 100925"/>
              <a:gd name="adj3" fmla="val 17243"/>
              <a:gd name="adj4" fmla="val 128436"/>
              <a:gd name="adj5" fmla="val 72635"/>
              <a:gd name="adj6" fmla="val 161636"/>
            </a:avLst>
          </a:prstGeom>
          <a:solidFill>
            <a:schemeClr val="bg1">
              <a:alpha val="57000"/>
            </a:schemeClr>
          </a:solidFill>
          <a:ln w="635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Spare inserted in Phase A</a:t>
            </a:r>
            <a:endParaRPr lang="en-US" dirty="0">
              <a:solidFill>
                <a:schemeClr val="tx1"/>
              </a:solidFill>
            </a:endParaRPr>
          </a:p>
        </p:txBody>
      </p:sp>
      <p:grpSp>
        <p:nvGrpSpPr>
          <p:cNvPr id="36" name="Group 35"/>
          <p:cNvGrpSpPr/>
          <p:nvPr/>
        </p:nvGrpSpPr>
        <p:grpSpPr>
          <a:xfrm>
            <a:off x="6148495" y="6534590"/>
            <a:ext cx="2297776" cy="926306"/>
            <a:chOff x="-2523882" y="2351361"/>
            <a:chExt cx="2297776" cy="926306"/>
          </a:xfrm>
        </p:grpSpPr>
        <p:cxnSp>
          <p:nvCxnSpPr>
            <p:cNvPr id="37" name="Straight Connector 36"/>
            <p:cNvCxnSpPr>
              <a:stCxn id="39" idx="2"/>
            </p:cNvCxnSpPr>
            <p:nvPr/>
          </p:nvCxnSpPr>
          <p:spPr>
            <a:xfrm flipV="1">
              <a:off x="-2075824" y="2363266"/>
              <a:ext cx="1849718" cy="91"/>
            </a:xfrm>
            <a:prstGeom prst="line">
              <a:avLst/>
            </a:prstGeom>
            <a:ln w="635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2066682" y="3277666"/>
              <a:ext cx="1840576" cy="1"/>
            </a:xfrm>
            <a:prstGeom prst="line">
              <a:avLst/>
            </a:prstGeom>
            <a:ln w="63500">
              <a:solidFill>
                <a:srgbClr val="C00000"/>
              </a:solidFill>
            </a:ln>
          </p:spPr>
          <p:style>
            <a:lnRef idx="2">
              <a:schemeClr val="accent1"/>
            </a:lnRef>
            <a:fillRef idx="0">
              <a:schemeClr val="accent1"/>
            </a:fillRef>
            <a:effectRef idx="1">
              <a:schemeClr val="accent1"/>
            </a:effectRef>
            <a:fontRef idx="minor">
              <a:schemeClr val="tx1"/>
            </a:fontRef>
          </p:style>
        </p:cxnSp>
        <p:sp>
          <p:nvSpPr>
            <p:cNvPr id="39" name="Arc 38"/>
            <p:cNvSpPr/>
            <p:nvPr/>
          </p:nvSpPr>
          <p:spPr>
            <a:xfrm rot="10800000">
              <a:off x="-2523882" y="2363266"/>
              <a:ext cx="914400" cy="914400"/>
            </a:xfrm>
            <a:prstGeom prst="arc">
              <a:avLst>
                <a:gd name="adj1" fmla="val 16200000"/>
                <a:gd name="adj2" fmla="val 5331258"/>
              </a:avLst>
            </a:prstGeom>
            <a:ln w="6350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0" name="Straight Connector 39"/>
            <p:cNvCxnSpPr/>
            <p:nvPr/>
          </p:nvCxnSpPr>
          <p:spPr>
            <a:xfrm>
              <a:off x="-226106" y="2351361"/>
              <a:ext cx="0" cy="926306"/>
            </a:xfrm>
            <a:prstGeom prst="line">
              <a:avLst/>
            </a:prstGeom>
            <a:ln w="63500">
              <a:solidFill>
                <a:srgbClr val="C00000"/>
              </a:solidFill>
            </a:ln>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a:off x="6151792" y="7696640"/>
            <a:ext cx="2297776" cy="926306"/>
            <a:chOff x="-2523882" y="2351361"/>
            <a:chExt cx="2297776" cy="926306"/>
          </a:xfrm>
        </p:grpSpPr>
        <p:cxnSp>
          <p:nvCxnSpPr>
            <p:cNvPr id="42" name="Straight Connector 41"/>
            <p:cNvCxnSpPr>
              <a:stCxn id="44" idx="2"/>
            </p:cNvCxnSpPr>
            <p:nvPr/>
          </p:nvCxnSpPr>
          <p:spPr>
            <a:xfrm flipV="1">
              <a:off x="-2075824" y="2363266"/>
              <a:ext cx="1849718" cy="91"/>
            </a:xfrm>
            <a:prstGeom prst="line">
              <a:avLst/>
            </a:prstGeom>
            <a:ln w="635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2066682" y="3277666"/>
              <a:ext cx="1840576" cy="1"/>
            </a:xfrm>
            <a:prstGeom prst="line">
              <a:avLst/>
            </a:prstGeom>
            <a:ln w="63500">
              <a:solidFill>
                <a:srgbClr val="C00000"/>
              </a:solidFill>
            </a:ln>
          </p:spPr>
          <p:style>
            <a:lnRef idx="2">
              <a:schemeClr val="accent1"/>
            </a:lnRef>
            <a:fillRef idx="0">
              <a:schemeClr val="accent1"/>
            </a:fillRef>
            <a:effectRef idx="1">
              <a:schemeClr val="accent1"/>
            </a:effectRef>
            <a:fontRef idx="minor">
              <a:schemeClr val="tx1"/>
            </a:fontRef>
          </p:style>
        </p:cxnSp>
        <p:sp>
          <p:nvSpPr>
            <p:cNvPr id="44" name="Arc 43"/>
            <p:cNvSpPr/>
            <p:nvPr/>
          </p:nvSpPr>
          <p:spPr>
            <a:xfrm rot="10800000">
              <a:off x="-2523882" y="2363266"/>
              <a:ext cx="914400" cy="914400"/>
            </a:xfrm>
            <a:prstGeom prst="arc">
              <a:avLst>
                <a:gd name="adj1" fmla="val 16200000"/>
                <a:gd name="adj2" fmla="val 5331258"/>
              </a:avLst>
            </a:prstGeom>
            <a:ln w="6350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5" name="Straight Connector 44"/>
            <p:cNvCxnSpPr/>
            <p:nvPr/>
          </p:nvCxnSpPr>
          <p:spPr>
            <a:xfrm>
              <a:off x="-226106" y="2351361"/>
              <a:ext cx="0" cy="926306"/>
            </a:xfrm>
            <a:prstGeom prst="line">
              <a:avLst/>
            </a:prstGeom>
            <a:ln w="63500">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46" name="Line Callout 2 (Accent Bar) 45"/>
          <p:cNvSpPr/>
          <p:nvPr/>
        </p:nvSpPr>
        <p:spPr>
          <a:xfrm>
            <a:off x="10333466" y="5853119"/>
            <a:ext cx="1961853" cy="1144624"/>
          </a:xfrm>
          <a:prstGeom prst="accentCallout2">
            <a:avLst>
              <a:gd name="adj1" fmla="val 22911"/>
              <a:gd name="adj2" fmla="val 425"/>
              <a:gd name="adj3" fmla="val 22236"/>
              <a:gd name="adj4" fmla="val -19159"/>
              <a:gd name="adj5" fmla="val 74854"/>
              <a:gd name="adj6" fmla="val -96494"/>
            </a:avLst>
          </a:prstGeom>
          <a:solidFill>
            <a:schemeClr val="bg1">
              <a:alpha val="72000"/>
            </a:schemeClr>
          </a:solidFill>
          <a:ln w="635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Spare inserted in Phase B</a:t>
            </a:r>
            <a:endParaRPr lang="en-US" dirty="0">
              <a:solidFill>
                <a:schemeClr val="tx1"/>
              </a:solidFill>
            </a:endParaRPr>
          </a:p>
        </p:txBody>
      </p:sp>
      <p:sp>
        <p:nvSpPr>
          <p:cNvPr id="47" name="Line Callout 2 (Accent Bar) 46"/>
          <p:cNvSpPr/>
          <p:nvPr/>
        </p:nvSpPr>
        <p:spPr>
          <a:xfrm>
            <a:off x="10333467" y="7231112"/>
            <a:ext cx="1961853" cy="1144624"/>
          </a:xfrm>
          <a:prstGeom prst="accentCallout2">
            <a:avLst>
              <a:gd name="adj1" fmla="val 22911"/>
              <a:gd name="adj2" fmla="val 425"/>
              <a:gd name="adj3" fmla="val 22236"/>
              <a:gd name="adj4" fmla="val -20454"/>
              <a:gd name="adj5" fmla="val 64314"/>
              <a:gd name="adj6" fmla="val -95685"/>
            </a:avLst>
          </a:prstGeom>
          <a:solidFill>
            <a:schemeClr val="bg1">
              <a:alpha val="73000"/>
            </a:schemeClr>
          </a:solidFill>
          <a:ln w="635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Spare inserted in Phase C</a:t>
            </a:r>
            <a:endParaRPr lang="en-US" dirty="0">
              <a:solidFill>
                <a:schemeClr val="tx1"/>
              </a:solidFill>
            </a:endParaRPr>
          </a:p>
        </p:txBody>
      </p:sp>
    </p:spTree>
    <p:extLst>
      <p:ext uri="{BB962C8B-B14F-4D97-AF65-F5344CB8AC3E}">
        <p14:creationId xmlns:p14="http://schemas.microsoft.com/office/powerpoint/2010/main" val="237409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animBg="1"/>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7315200" y="2476500"/>
            <a:ext cx="5448300" cy="6464967"/>
          </a:xfrm>
          <a:prstGeom prst="rect">
            <a:avLst/>
          </a:prstGeom>
        </p:spPr>
        <p:txBody>
          <a:bodyPr vert="horz" lIns="130055" tIns="65028" rIns="130055" bIns="65028" rtlCol="0">
            <a:normAutofit/>
          </a:bodyPr>
          <a:lstStyle>
            <a:lvl1pPr marL="0" indent="0" algn="l" defTabSz="650276" rtl="0" eaLnBrk="1" latinLnBrk="0" hangingPunct="1">
              <a:lnSpc>
                <a:spcPct val="100000"/>
              </a:lnSpc>
              <a:spcBef>
                <a:spcPts val="0"/>
              </a:spcBef>
              <a:buFontTx/>
              <a:buNone/>
              <a:defRPr sz="4800" kern="1200">
                <a:solidFill>
                  <a:schemeClr val="tx1"/>
                </a:solidFill>
                <a:latin typeface="+mn-lt"/>
                <a:ea typeface="+mn-ea"/>
                <a:cs typeface="+mn-cs"/>
              </a:defRPr>
            </a:lvl1pPr>
            <a:lvl2pPr marL="650276" indent="0" algn="l" defTabSz="650276" rtl="0" eaLnBrk="1" latinLnBrk="0" hangingPunct="1">
              <a:spcBef>
                <a:spcPct val="20000"/>
              </a:spcBef>
              <a:buFontTx/>
              <a:buNone/>
              <a:defRPr sz="4000" kern="1200">
                <a:solidFill>
                  <a:schemeClr val="tx1"/>
                </a:solidFill>
                <a:latin typeface="+mn-lt"/>
                <a:ea typeface="+mn-ea"/>
                <a:cs typeface="+mn-cs"/>
              </a:defRPr>
            </a:lvl2pPr>
            <a:lvl3pPr marL="1300551" indent="0" algn="l" defTabSz="650276" rtl="0" eaLnBrk="1" latinLnBrk="0" hangingPunct="1">
              <a:spcBef>
                <a:spcPct val="20000"/>
              </a:spcBef>
              <a:buFontTx/>
              <a:buNone/>
              <a:defRPr sz="3400" kern="1200">
                <a:solidFill>
                  <a:schemeClr val="tx1"/>
                </a:solidFill>
                <a:latin typeface="+mn-lt"/>
                <a:ea typeface="+mn-ea"/>
                <a:cs typeface="+mn-cs"/>
              </a:defRPr>
            </a:lvl3pPr>
            <a:lvl4pPr marL="1950826" indent="0" algn="l" defTabSz="650276" rtl="0" eaLnBrk="1" latinLnBrk="0" hangingPunct="1">
              <a:spcBef>
                <a:spcPct val="20000"/>
              </a:spcBef>
              <a:buFontTx/>
              <a:buNone/>
              <a:defRPr sz="2800" kern="1200">
                <a:solidFill>
                  <a:schemeClr val="tx1"/>
                </a:solidFill>
                <a:latin typeface="+mn-lt"/>
                <a:ea typeface="+mn-ea"/>
                <a:cs typeface="+mn-cs"/>
              </a:defRPr>
            </a:lvl4pPr>
            <a:lvl5pPr marL="2601102" indent="0" algn="l" defTabSz="650276" rtl="0" eaLnBrk="1" latinLnBrk="0" hangingPunct="1">
              <a:spcBef>
                <a:spcPct val="20000"/>
              </a:spcBef>
              <a:buFontTx/>
              <a:buNone/>
              <a:defRPr sz="2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571500" indent="-571500">
              <a:buFont typeface="Wingdings" panose="05000000000000000000" pitchFamily="2" charset="2"/>
              <a:buChar char="ü"/>
            </a:pPr>
            <a:r>
              <a:rPr lang="en-US" sz="3600" dirty="0" smtClean="0"/>
              <a:t>If </a:t>
            </a:r>
            <a:r>
              <a:rPr lang="en-US" sz="3600" dirty="0" smtClean="0"/>
              <a:t>any are out of agreement, an alarm is generated. </a:t>
            </a:r>
            <a:endParaRPr lang="en-US" sz="3600" dirty="0" smtClean="0"/>
          </a:p>
          <a:p>
            <a:endParaRPr lang="en-US" sz="3600" dirty="0" smtClean="0"/>
          </a:p>
          <a:p>
            <a:pPr marL="571500" indent="-571500">
              <a:buFont typeface="Wingdings" panose="05000000000000000000" pitchFamily="2" charset="2"/>
              <a:buChar char="ü"/>
            </a:pPr>
            <a:r>
              <a:rPr lang="en-US" sz="3600" dirty="0" smtClean="0"/>
              <a:t>The alarm will clear once all relay Modes are in agreement with each </a:t>
            </a:r>
            <a:r>
              <a:rPr lang="en-US" sz="3600" dirty="0" smtClean="0"/>
              <a:t>other.</a:t>
            </a:r>
            <a:endParaRPr lang="en-US" sz="3600" dirty="0" smtClean="0"/>
          </a:p>
        </p:txBody>
      </p:sp>
      <p:sp>
        <p:nvSpPr>
          <p:cNvPr id="4" name="Title 3"/>
          <p:cNvSpPr txBox="1">
            <a:spLocks/>
          </p:cNvSpPr>
          <p:nvPr/>
        </p:nvSpPr>
        <p:spPr>
          <a:xfrm>
            <a:off x="-1" y="548972"/>
            <a:ext cx="13003213" cy="1626129"/>
          </a:xfrm>
          <a:prstGeom prst="rect">
            <a:avLst/>
          </a:prstGeom>
        </p:spPr>
        <p:txBody>
          <a:bodyPr vert="horz" lIns="130055" tIns="65028" rIns="130055" bIns="65028" rtlCol="0" anchor="ctr">
            <a:normAutofit/>
          </a:bodyPr>
          <a:lstStyle>
            <a:lvl1pPr algn="l" defTabSz="650276" rtl="0" eaLnBrk="1" latinLnBrk="0" hangingPunct="1">
              <a:spcBef>
                <a:spcPct val="0"/>
              </a:spcBef>
              <a:buNone/>
              <a:defRPr sz="5400" b="0" i="0" kern="1200">
                <a:solidFill>
                  <a:schemeClr val="tx1"/>
                </a:solidFill>
                <a:latin typeface="Arial"/>
                <a:ea typeface="+mj-ea"/>
                <a:cs typeface="Arial"/>
              </a:defRPr>
            </a:lvl1pPr>
          </a:lstStyle>
          <a:p>
            <a:pPr algn="ctr"/>
            <a:r>
              <a:rPr lang="en-US" dirty="0" smtClean="0"/>
              <a:t>Protection &amp; Control Scheme</a:t>
            </a:r>
            <a:endParaRPr lang="en-US" dirty="0"/>
          </a:p>
        </p:txBody>
      </p:sp>
      <p:graphicFrame>
        <p:nvGraphicFramePr>
          <p:cNvPr id="2" name="Diagram 1"/>
          <p:cNvGraphicFramePr/>
          <p:nvPr>
            <p:extLst>
              <p:ext uri="{D42A27DB-BD31-4B8C-83A1-F6EECF244321}">
                <p14:modId xmlns:p14="http://schemas.microsoft.com/office/powerpoint/2010/main" val="330953041"/>
              </p:ext>
            </p:extLst>
          </p:nvPr>
        </p:nvGraphicFramePr>
        <p:xfrm>
          <a:off x="1271852" y="1847850"/>
          <a:ext cx="8996098" cy="6343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20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1614738" y="2451652"/>
            <a:ext cx="10793220" cy="5879548"/>
          </a:xfrm>
          <a:prstGeom prst="rect">
            <a:avLst/>
          </a:prstGeom>
        </p:spPr>
        <p:txBody>
          <a:bodyPr vert="horz" lIns="130055" tIns="65028" rIns="130055" bIns="65028" rtlCol="0">
            <a:normAutofit fontScale="70000" lnSpcReduction="20000"/>
          </a:bodyPr>
          <a:lstStyle>
            <a:lvl1pPr marL="0" indent="0" algn="l" defTabSz="650276" rtl="0" eaLnBrk="1" latinLnBrk="0" hangingPunct="1">
              <a:lnSpc>
                <a:spcPct val="100000"/>
              </a:lnSpc>
              <a:spcBef>
                <a:spcPts val="0"/>
              </a:spcBef>
              <a:buFontTx/>
              <a:buNone/>
              <a:defRPr sz="4800" kern="1200">
                <a:solidFill>
                  <a:schemeClr val="tx1"/>
                </a:solidFill>
                <a:latin typeface="+mn-lt"/>
                <a:ea typeface="+mn-ea"/>
                <a:cs typeface="+mn-cs"/>
              </a:defRPr>
            </a:lvl1pPr>
            <a:lvl2pPr marL="650276" indent="0" algn="l" defTabSz="650276" rtl="0" eaLnBrk="1" latinLnBrk="0" hangingPunct="1">
              <a:spcBef>
                <a:spcPct val="20000"/>
              </a:spcBef>
              <a:buFontTx/>
              <a:buNone/>
              <a:defRPr sz="4000" kern="1200">
                <a:solidFill>
                  <a:schemeClr val="tx1"/>
                </a:solidFill>
                <a:latin typeface="+mn-lt"/>
                <a:ea typeface="+mn-ea"/>
                <a:cs typeface="+mn-cs"/>
              </a:defRPr>
            </a:lvl2pPr>
            <a:lvl3pPr marL="1300551" indent="0" algn="l" defTabSz="650276" rtl="0" eaLnBrk="1" latinLnBrk="0" hangingPunct="1">
              <a:spcBef>
                <a:spcPct val="20000"/>
              </a:spcBef>
              <a:buFontTx/>
              <a:buNone/>
              <a:defRPr sz="3400" kern="1200">
                <a:solidFill>
                  <a:schemeClr val="tx1"/>
                </a:solidFill>
                <a:latin typeface="+mn-lt"/>
                <a:ea typeface="+mn-ea"/>
                <a:cs typeface="+mn-cs"/>
              </a:defRPr>
            </a:lvl3pPr>
            <a:lvl4pPr marL="1950826" indent="0" algn="l" defTabSz="650276" rtl="0" eaLnBrk="1" latinLnBrk="0" hangingPunct="1">
              <a:spcBef>
                <a:spcPct val="20000"/>
              </a:spcBef>
              <a:buFontTx/>
              <a:buNone/>
              <a:defRPr sz="2800" kern="1200">
                <a:solidFill>
                  <a:schemeClr val="tx1"/>
                </a:solidFill>
                <a:latin typeface="+mn-lt"/>
                <a:ea typeface="+mn-ea"/>
                <a:cs typeface="+mn-cs"/>
              </a:defRPr>
            </a:lvl4pPr>
            <a:lvl5pPr marL="2601102" indent="0" algn="l" defTabSz="650276" rtl="0" eaLnBrk="1" latinLnBrk="0" hangingPunct="1">
              <a:spcBef>
                <a:spcPct val="20000"/>
              </a:spcBef>
              <a:buFontTx/>
              <a:buNone/>
              <a:defRPr sz="2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685800" indent="-685800">
              <a:buFont typeface="Arial" panose="020B0604020202020204" pitchFamily="34" charset="0"/>
              <a:buChar char="•"/>
            </a:pPr>
            <a:r>
              <a:rPr lang="en-US" sz="6300" dirty="0" smtClean="0"/>
              <a:t>Fire walls</a:t>
            </a:r>
          </a:p>
          <a:p>
            <a:pPr marL="1221776" lvl="1" indent="-571500">
              <a:buFont typeface="Wingdings" panose="05000000000000000000" pitchFamily="2" charset="2"/>
              <a:buChar char="ü"/>
            </a:pPr>
            <a:r>
              <a:rPr lang="en-US" sz="5100" dirty="0" smtClean="0"/>
              <a:t>Protect adjacent high-risk equipment</a:t>
            </a:r>
          </a:p>
          <a:p>
            <a:pPr marL="1221776" lvl="1" indent="-571500">
              <a:buFont typeface="Wingdings" panose="05000000000000000000" pitchFamily="2" charset="2"/>
              <a:buChar char="ü"/>
            </a:pPr>
            <a:r>
              <a:rPr lang="en-US" sz="5100" dirty="0" smtClean="0"/>
              <a:t>Between every phase</a:t>
            </a:r>
          </a:p>
          <a:p>
            <a:pPr marL="685800" indent="-685800">
              <a:buFont typeface="Arial" panose="020B0604020202020204" pitchFamily="34" charset="0"/>
              <a:buChar char="•"/>
            </a:pPr>
            <a:endParaRPr lang="en-US" dirty="0" smtClean="0"/>
          </a:p>
          <a:p>
            <a:pPr marL="685800" indent="-685800">
              <a:buFont typeface="Arial" panose="020B0604020202020204" pitchFamily="34" charset="0"/>
              <a:buChar char="•"/>
            </a:pPr>
            <a:r>
              <a:rPr lang="en-US" sz="6300" dirty="0" smtClean="0"/>
              <a:t>Oil Containment Drainage</a:t>
            </a:r>
          </a:p>
          <a:p>
            <a:pPr marL="1221776" lvl="1" indent="-571500">
              <a:buFont typeface="Wingdings" panose="05000000000000000000" pitchFamily="2" charset="2"/>
              <a:buChar char="ü"/>
            </a:pPr>
            <a:r>
              <a:rPr lang="en-US" sz="5100" dirty="0" smtClean="0"/>
              <a:t>Suppress pool fire</a:t>
            </a:r>
          </a:p>
          <a:p>
            <a:pPr marL="1221776" lvl="1" indent="-571500">
              <a:buFont typeface="Wingdings" panose="05000000000000000000" pitchFamily="2" charset="2"/>
              <a:buChar char="ü"/>
            </a:pPr>
            <a:endParaRPr lang="en-US" dirty="0" smtClean="0"/>
          </a:p>
          <a:p>
            <a:pPr marL="685800" indent="-685800">
              <a:buFont typeface="Arial" panose="020B0604020202020204" pitchFamily="34" charset="0"/>
              <a:buChar char="•"/>
            </a:pPr>
            <a:r>
              <a:rPr lang="en-US" sz="6300" dirty="0" smtClean="0"/>
              <a:t>Fire-Resistant Coating</a:t>
            </a:r>
          </a:p>
          <a:p>
            <a:pPr marL="1336076" lvl="1" indent="-685800">
              <a:buFont typeface="Wingdings" panose="05000000000000000000" pitchFamily="2" charset="2"/>
              <a:buChar char="ü"/>
            </a:pPr>
            <a:r>
              <a:rPr lang="en-US" sz="5100" dirty="0" smtClean="0"/>
              <a:t>Large structures in immediate proximity</a:t>
            </a:r>
          </a:p>
          <a:p>
            <a:pPr marL="1221776" lvl="1" indent="-571500">
              <a:buFont typeface="Wingdings" panose="05000000000000000000" pitchFamily="2" charset="2"/>
              <a:buChar char="ü"/>
            </a:pPr>
            <a:endParaRPr lang="en-US" dirty="0" smtClean="0"/>
          </a:p>
          <a:p>
            <a:r>
              <a:rPr lang="en-US" dirty="0"/>
              <a:t>	</a:t>
            </a:r>
          </a:p>
        </p:txBody>
      </p:sp>
      <p:sp>
        <p:nvSpPr>
          <p:cNvPr id="5" name="Title 3"/>
          <p:cNvSpPr txBox="1">
            <a:spLocks/>
          </p:cNvSpPr>
          <p:nvPr/>
        </p:nvSpPr>
        <p:spPr>
          <a:xfrm>
            <a:off x="-1" y="562224"/>
            <a:ext cx="13003213" cy="1626129"/>
          </a:xfrm>
          <a:prstGeom prst="rect">
            <a:avLst/>
          </a:prstGeom>
        </p:spPr>
        <p:txBody>
          <a:bodyPr vert="horz" lIns="130055" tIns="65028" rIns="130055" bIns="65028" rtlCol="0" anchor="ctr">
            <a:normAutofit/>
          </a:bodyPr>
          <a:lstStyle>
            <a:lvl1pPr algn="l" defTabSz="650276" rtl="0" eaLnBrk="1" latinLnBrk="0" hangingPunct="1">
              <a:spcBef>
                <a:spcPct val="0"/>
              </a:spcBef>
              <a:buNone/>
              <a:defRPr sz="5400" b="0" i="0" kern="1200">
                <a:solidFill>
                  <a:schemeClr val="tx1"/>
                </a:solidFill>
                <a:latin typeface="Arial"/>
                <a:ea typeface="+mj-ea"/>
                <a:cs typeface="Arial"/>
              </a:defRPr>
            </a:lvl1pPr>
          </a:lstStyle>
          <a:p>
            <a:pPr algn="ctr"/>
            <a:r>
              <a:rPr lang="en-US" dirty="0" smtClean="0"/>
              <a:t>Fire Mitigation</a:t>
            </a:r>
            <a:endParaRPr lang="en-US" dirty="0"/>
          </a:p>
        </p:txBody>
      </p:sp>
    </p:spTree>
    <p:extLst>
      <p:ext uri="{BB962C8B-B14F-4D97-AF65-F5344CB8AC3E}">
        <p14:creationId xmlns:p14="http://schemas.microsoft.com/office/powerpoint/2010/main" val="2744161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1338972" y="2451651"/>
            <a:ext cx="10793220" cy="6334539"/>
          </a:xfrm>
          <a:prstGeom prst="rect">
            <a:avLst/>
          </a:prstGeom>
        </p:spPr>
        <p:txBody>
          <a:bodyPr vert="horz" lIns="130055" tIns="65028" rIns="130055" bIns="65028" rtlCol="0">
            <a:normAutofit/>
          </a:bodyPr>
          <a:lstStyle>
            <a:lvl1pPr marL="0" indent="0" algn="l" defTabSz="650276" rtl="0" eaLnBrk="1" latinLnBrk="0" hangingPunct="1">
              <a:lnSpc>
                <a:spcPct val="100000"/>
              </a:lnSpc>
              <a:spcBef>
                <a:spcPts val="0"/>
              </a:spcBef>
              <a:buFontTx/>
              <a:buNone/>
              <a:defRPr sz="4800" kern="1200">
                <a:solidFill>
                  <a:schemeClr val="tx1"/>
                </a:solidFill>
                <a:latin typeface="+mn-lt"/>
                <a:ea typeface="+mn-ea"/>
                <a:cs typeface="+mn-cs"/>
              </a:defRPr>
            </a:lvl1pPr>
            <a:lvl2pPr marL="650276" indent="0" algn="l" defTabSz="650276" rtl="0" eaLnBrk="1" latinLnBrk="0" hangingPunct="1">
              <a:spcBef>
                <a:spcPct val="20000"/>
              </a:spcBef>
              <a:buFontTx/>
              <a:buNone/>
              <a:defRPr sz="4000" kern="1200">
                <a:solidFill>
                  <a:schemeClr val="tx1"/>
                </a:solidFill>
                <a:latin typeface="+mn-lt"/>
                <a:ea typeface="+mn-ea"/>
                <a:cs typeface="+mn-cs"/>
              </a:defRPr>
            </a:lvl2pPr>
            <a:lvl3pPr marL="1300551" indent="0" algn="l" defTabSz="650276" rtl="0" eaLnBrk="1" latinLnBrk="0" hangingPunct="1">
              <a:spcBef>
                <a:spcPct val="20000"/>
              </a:spcBef>
              <a:buFontTx/>
              <a:buNone/>
              <a:defRPr sz="3400" kern="1200">
                <a:solidFill>
                  <a:schemeClr val="tx1"/>
                </a:solidFill>
                <a:latin typeface="+mn-lt"/>
                <a:ea typeface="+mn-ea"/>
                <a:cs typeface="+mn-cs"/>
              </a:defRPr>
            </a:lvl3pPr>
            <a:lvl4pPr marL="1950826" indent="0" algn="l" defTabSz="650276" rtl="0" eaLnBrk="1" latinLnBrk="0" hangingPunct="1">
              <a:spcBef>
                <a:spcPct val="20000"/>
              </a:spcBef>
              <a:buFontTx/>
              <a:buNone/>
              <a:defRPr sz="2800" kern="1200">
                <a:solidFill>
                  <a:schemeClr val="tx1"/>
                </a:solidFill>
                <a:latin typeface="+mn-lt"/>
                <a:ea typeface="+mn-ea"/>
                <a:cs typeface="+mn-cs"/>
              </a:defRPr>
            </a:lvl4pPr>
            <a:lvl5pPr marL="2601102" indent="0" algn="l" defTabSz="650276" rtl="0" eaLnBrk="1" latinLnBrk="0" hangingPunct="1">
              <a:spcBef>
                <a:spcPct val="20000"/>
              </a:spcBef>
              <a:buFontTx/>
              <a:buNone/>
              <a:defRPr sz="2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685800" indent="-685800">
              <a:buFont typeface="Arial" panose="020B0604020202020204" pitchFamily="34" charset="0"/>
              <a:buChar char="•"/>
            </a:pPr>
            <a:r>
              <a:rPr lang="en-US" dirty="0" smtClean="0"/>
              <a:t>Oil Containment</a:t>
            </a:r>
          </a:p>
          <a:p>
            <a:pPr marL="1221776" lvl="1" indent="-571500">
              <a:buFont typeface="Wingdings" panose="05000000000000000000" pitchFamily="2" charset="2"/>
              <a:buChar char="ü"/>
            </a:pPr>
            <a:r>
              <a:rPr lang="en-US" dirty="0" smtClean="0"/>
              <a:t>Structural Containment</a:t>
            </a:r>
          </a:p>
          <a:p>
            <a:pPr marL="1872051" lvl="2" indent="-571500">
              <a:buFont typeface="Arial" panose="020B0604020202020204" pitchFamily="34" charset="0"/>
              <a:buChar char="•"/>
            </a:pPr>
            <a:r>
              <a:rPr lang="en-US" sz="3500" dirty="0" smtClean="0"/>
              <a:t>Standardized</a:t>
            </a:r>
            <a:r>
              <a:rPr lang="en-US" dirty="0" smtClean="0"/>
              <a:t> size for large comparable equipment</a:t>
            </a:r>
          </a:p>
          <a:p>
            <a:pPr marL="1221776" lvl="1" indent="-571500">
              <a:buFont typeface="Wingdings" panose="05000000000000000000" pitchFamily="2" charset="2"/>
              <a:buChar char="ü"/>
            </a:pPr>
            <a:r>
              <a:rPr lang="en-US" dirty="0"/>
              <a:t>Dual Drain with filters and oil capture</a:t>
            </a:r>
          </a:p>
          <a:p>
            <a:pPr marL="1872051" lvl="2" indent="-571500">
              <a:buFont typeface="Arial" panose="020B0604020202020204" pitchFamily="34" charset="0"/>
              <a:buChar char="•"/>
            </a:pPr>
            <a:r>
              <a:rPr lang="en-US" sz="3500" dirty="0" smtClean="0"/>
              <a:t>Continuous </a:t>
            </a:r>
            <a:r>
              <a:rPr lang="en-US" sz="3500" dirty="0" smtClean="0"/>
              <a:t>drainage of water with ability to capture oil and minimal maintenance.</a:t>
            </a:r>
          </a:p>
          <a:p>
            <a:r>
              <a:rPr lang="en-US" dirty="0"/>
              <a:t>	</a:t>
            </a:r>
          </a:p>
        </p:txBody>
      </p:sp>
      <p:sp>
        <p:nvSpPr>
          <p:cNvPr id="6" name="Title 3"/>
          <p:cNvSpPr txBox="1">
            <a:spLocks/>
          </p:cNvSpPr>
          <p:nvPr/>
        </p:nvSpPr>
        <p:spPr>
          <a:xfrm>
            <a:off x="-1" y="562224"/>
            <a:ext cx="13003213" cy="1626129"/>
          </a:xfrm>
          <a:prstGeom prst="rect">
            <a:avLst/>
          </a:prstGeom>
        </p:spPr>
        <p:txBody>
          <a:bodyPr vert="horz" lIns="130055" tIns="65028" rIns="130055" bIns="65028" rtlCol="0" anchor="ctr">
            <a:normAutofit/>
          </a:bodyPr>
          <a:lstStyle>
            <a:lvl1pPr algn="l" defTabSz="650276" rtl="0" eaLnBrk="1" latinLnBrk="0" hangingPunct="1">
              <a:spcBef>
                <a:spcPct val="0"/>
              </a:spcBef>
              <a:buNone/>
              <a:defRPr sz="5400" b="0" i="0" kern="1200">
                <a:solidFill>
                  <a:schemeClr val="tx1"/>
                </a:solidFill>
                <a:latin typeface="Arial"/>
                <a:ea typeface="+mj-ea"/>
                <a:cs typeface="Arial"/>
              </a:defRPr>
            </a:lvl1pPr>
          </a:lstStyle>
          <a:p>
            <a:pPr algn="ctr"/>
            <a:r>
              <a:rPr lang="en-US" dirty="0" smtClean="0"/>
              <a:t>Fire Mitigation</a:t>
            </a:r>
            <a:endParaRPr lang="en-US" dirty="0"/>
          </a:p>
        </p:txBody>
      </p:sp>
    </p:spTree>
    <p:extLst>
      <p:ext uri="{BB962C8B-B14F-4D97-AF65-F5344CB8AC3E}">
        <p14:creationId xmlns:p14="http://schemas.microsoft.com/office/powerpoint/2010/main" val="1035484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231" t="3835"/>
          <a:stretch/>
        </p:blipFill>
        <p:spPr bwMode="auto">
          <a:xfrm>
            <a:off x="1714046" y="1746929"/>
            <a:ext cx="10880781" cy="646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a:spLocks/>
          </p:cNvSpPr>
          <p:nvPr/>
        </p:nvSpPr>
        <p:spPr>
          <a:xfrm>
            <a:off x="-1" y="562224"/>
            <a:ext cx="13003213" cy="1626129"/>
          </a:xfrm>
          <a:prstGeom prst="rect">
            <a:avLst/>
          </a:prstGeom>
        </p:spPr>
        <p:txBody>
          <a:bodyPr vert="horz" lIns="130055" tIns="65028" rIns="130055" bIns="65028" rtlCol="0" anchor="ctr">
            <a:normAutofit/>
          </a:bodyPr>
          <a:lstStyle>
            <a:lvl1pPr algn="l" defTabSz="650276" rtl="0" eaLnBrk="1" latinLnBrk="0" hangingPunct="1">
              <a:spcBef>
                <a:spcPct val="0"/>
              </a:spcBef>
              <a:buNone/>
              <a:defRPr sz="5400" b="0" i="0" kern="1200">
                <a:solidFill>
                  <a:schemeClr val="tx1"/>
                </a:solidFill>
                <a:latin typeface="Arial"/>
                <a:ea typeface="+mj-ea"/>
                <a:cs typeface="Arial"/>
              </a:defRPr>
            </a:lvl1pPr>
          </a:lstStyle>
          <a:p>
            <a:pPr algn="ctr"/>
            <a:r>
              <a:rPr lang="en-US" dirty="0" smtClean="0"/>
              <a:t>Fire Mitigation</a:t>
            </a:r>
            <a:endParaRPr lang="en-US" dirty="0"/>
          </a:p>
        </p:txBody>
      </p:sp>
      <p:graphicFrame>
        <p:nvGraphicFramePr>
          <p:cNvPr id="2" name="Diagram 1"/>
          <p:cNvGraphicFramePr/>
          <p:nvPr>
            <p:extLst>
              <p:ext uri="{D42A27DB-BD31-4B8C-83A1-F6EECF244321}">
                <p14:modId xmlns:p14="http://schemas.microsoft.com/office/powerpoint/2010/main" val="387736123"/>
              </p:ext>
            </p:extLst>
          </p:nvPr>
        </p:nvGraphicFramePr>
        <p:xfrm>
          <a:off x="1666630" y="5674360"/>
          <a:ext cx="3672840" cy="3495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val="4115656991"/>
              </p:ext>
            </p:extLst>
          </p:nvPr>
        </p:nvGraphicFramePr>
        <p:xfrm>
          <a:off x="6823881" y="5362113"/>
          <a:ext cx="5659981" cy="45721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48032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69843"/>
            <a:ext cx="13003213" cy="1626129"/>
          </a:xfrm>
        </p:spPr>
        <p:txBody>
          <a:bodyPr/>
          <a:lstStyle/>
          <a:p>
            <a:pPr algn="ctr"/>
            <a:r>
              <a:rPr lang="en-US" dirty="0" smtClean="0"/>
              <a:t>Introduction</a:t>
            </a:r>
            <a:endParaRPr lang="en-US" dirty="0"/>
          </a:p>
        </p:txBody>
      </p:sp>
      <p:sp>
        <p:nvSpPr>
          <p:cNvPr id="3" name="Text Placeholder 2"/>
          <p:cNvSpPr>
            <a:spLocks noGrp="1"/>
          </p:cNvSpPr>
          <p:nvPr>
            <p:ph type="body" idx="4294967295"/>
          </p:nvPr>
        </p:nvSpPr>
        <p:spPr>
          <a:xfrm>
            <a:off x="1338972" y="2903970"/>
            <a:ext cx="10793220" cy="4583508"/>
          </a:xfrm>
        </p:spPr>
        <p:txBody>
          <a:bodyPr>
            <a:noAutofit/>
          </a:bodyPr>
          <a:lstStyle/>
          <a:p>
            <a:pPr marL="215900" indent="0">
              <a:buNone/>
            </a:pPr>
            <a:r>
              <a:rPr lang="en-US" sz="3200" dirty="0"/>
              <a:t>An innovative new concept for the design and operation of EHV transformers and shunt reactor banks was developed and implemented within AEP’s 765kV </a:t>
            </a:r>
            <a:r>
              <a:rPr lang="en-US" sz="3200" dirty="0" smtClean="0"/>
              <a:t>substations.</a:t>
            </a:r>
          </a:p>
          <a:p>
            <a:pPr marL="215900" indent="0">
              <a:buNone/>
            </a:pPr>
            <a:endParaRPr lang="en-US" sz="3200" dirty="0" smtClean="0"/>
          </a:p>
          <a:p>
            <a:pPr marL="215900" indent="0">
              <a:buNone/>
            </a:pPr>
            <a:r>
              <a:rPr lang="en-US" sz="3200" dirty="0" smtClean="0"/>
              <a:t>This </a:t>
            </a:r>
            <a:r>
              <a:rPr lang="en-US" sz="3200" dirty="0"/>
              <a:t>improvement provides our utility the ability to restore 765kV bus and circuits in the event of a failure of a transformer or shunt reactor in a fraction of the time previously spent. </a:t>
            </a:r>
          </a:p>
        </p:txBody>
      </p:sp>
    </p:spTree>
    <p:extLst>
      <p:ext uri="{BB962C8B-B14F-4D97-AF65-F5344CB8AC3E}">
        <p14:creationId xmlns:p14="http://schemas.microsoft.com/office/powerpoint/2010/main" val="3430976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 y="562224"/>
            <a:ext cx="13003213" cy="1626129"/>
          </a:xfrm>
          <a:prstGeom prst="rect">
            <a:avLst/>
          </a:prstGeom>
        </p:spPr>
        <p:txBody>
          <a:bodyPr vert="horz" lIns="130055" tIns="65028" rIns="130055" bIns="65028" rtlCol="0" anchor="ctr">
            <a:normAutofit/>
          </a:bodyPr>
          <a:lstStyle>
            <a:lvl1pPr algn="l" defTabSz="650276" rtl="0" eaLnBrk="1" latinLnBrk="0" hangingPunct="1">
              <a:spcBef>
                <a:spcPct val="0"/>
              </a:spcBef>
              <a:buNone/>
              <a:defRPr sz="5400" b="0" i="0" kern="1200">
                <a:solidFill>
                  <a:schemeClr val="tx1"/>
                </a:solidFill>
                <a:latin typeface="Arial"/>
                <a:ea typeface="+mj-ea"/>
                <a:cs typeface="Arial"/>
              </a:defRPr>
            </a:lvl1pPr>
          </a:lstStyle>
          <a:p>
            <a:pPr algn="ctr"/>
            <a:r>
              <a:rPr lang="en-US" dirty="0" smtClean="0"/>
              <a:t>Application</a:t>
            </a:r>
            <a:endParaRPr lang="en-US" dirty="0"/>
          </a:p>
        </p:txBody>
      </p:sp>
      <p:sp>
        <p:nvSpPr>
          <p:cNvPr id="3" name="Text Placeholder 4"/>
          <p:cNvSpPr txBox="1">
            <a:spLocks/>
          </p:cNvSpPr>
          <p:nvPr/>
        </p:nvSpPr>
        <p:spPr>
          <a:xfrm>
            <a:off x="1193831" y="2567763"/>
            <a:ext cx="11664241" cy="6334539"/>
          </a:xfrm>
          <a:prstGeom prst="rect">
            <a:avLst/>
          </a:prstGeom>
        </p:spPr>
        <p:txBody>
          <a:bodyPr vert="horz" lIns="130055" tIns="65028" rIns="130055" bIns="65028" rtlCol="0">
            <a:normAutofit/>
          </a:bodyPr>
          <a:lstStyle>
            <a:lvl1pPr marL="0" indent="0" algn="l" defTabSz="650276" rtl="0" eaLnBrk="1" latinLnBrk="0" hangingPunct="1">
              <a:lnSpc>
                <a:spcPct val="100000"/>
              </a:lnSpc>
              <a:spcBef>
                <a:spcPts val="0"/>
              </a:spcBef>
              <a:buFontTx/>
              <a:buNone/>
              <a:defRPr sz="4800" kern="1200">
                <a:solidFill>
                  <a:schemeClr val="tx1"/>
                </a:solidFill>
                <a:latin typeface="+mn-lt"/>
                <a:ea typeface="+mn-ea"/>
                <a:cs typeface="+mn-cs"/>
              </a:defRPr>
            </a:lvl1pPr>
            <a:lvl2pPr marL="650276" indent="0" algn="l" defTabSz="650276" rtl="0" eaLnBrk="1" latinLnBrk="0" hangingPunct="1">
              <a:spcBef>
                <a:spcPct val="20000"/>
              </a:spcBef>
              <a:buFontTx/>
              <a:buNone/>
              <a:defRPr sz="4000" kern="1200">
                <a:solidFill>
                  <a:schemeClr val="tx1"/>
                </a:solidFill>
                <a:latin typeface="+mn-lt"/>
                <a:ea typeface="+mn-ea"/>
                <a:cs typeface="+mn-cs"/>
              </a:defRPr>
            </a:lvl2pPr>
            <a:lvl3pPr marL="1300551" indent="0" algn="l" defTabSz="650276" rtl="0" eaLnBrk="1" latinLnBrk="0" hangingPunct="1">
              <a:spcBef>
                <a:spcPct val="20000"/>
              </a:spcBef>
              <a:buFontTx/>
              <a:buNone/>
              <a:defRPr sz="3400" kern="1200">
                <a:solidFill>
                  <a:schemeClr val="tx1"/>
                </a:solidFill>
                <a:latin typeface="+mn-lt"/>
                <a:ea typeface="+mn-ea"/>
                <a:cs typeface="+mn-cs"/>
              </a:defRPr>
            </a:lvl3pPr>
            <a:lvl4pPr marL="1950826" indent="0" algn="l" defTabSz="650276" rtl="0" eaLnBrk="1" latinLnBrk="0" hangingPunct="1">
              <a:spcBef>
                <a:spcPct val="20000"/>
              </a:spcBef>
              <a:buFontTx/>
              <a:buNone/>
              <a:defRPr sz="2800" kern="1200">
                <a:solidFill>
                  <a:schemeClr val="tx1"/>
                </a:solidFill>
                <a:latin typeface="+mn-lt"/>
                <a:ea typeface="+mn-ea"/>
                <a:cs typeface="+mn-cs"/>
              </a:defRPr>
            </a:lvl4pPr>
            <a:lvl5pPr marL="2601102" indent="0" algn="l" defTabSz="650276" rtl="0" eaLnBrk="1" latinLnBrk="0" hangingPunct="1">
              <a:spcBef>
                <a:spcPct val="20000"/>
              </a:spcBef>
              <a:buFontTx/>
              <a:buNone/>
              <a:defRPr sz="2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685800" indent="-685800">
              <a:lnSpc>
                <a:spcPct val="150000"/>
              </a:lnSpc>
              <a:buFont typeface="Arial" panose="020B0604020202020204" pitchFamily="34" charset="0"/>
              <a:buChar char="•"/>
            </a:pPr>
            <a:r>
              <a:rPr lang="en-US" sz="4400" dirty="0" smtClean="0"/>
              <a:t>1</a:t>
            </a:r>
            <a:r>
              <a:rPr lang="en-US" sz="4400" baseline="30000" dirty="0" smtClean="0"/>
              <a:t>st</a:t>
            </a:r>
            <a:r>
              <a:rPr lang="en-US" sz="4400" dirty="0" smtClean="0"/>
              <a:t> Piloted in 2012 for 765kV Transformer Bank</a:t>
            </a:r>
          </a:p>
          <a:p>
            <a:pPr marL="685800" indent="-685800">
              <a:lnSpc>
                <a:spcPct val="150000"/>
              </a:lnSpc>
              <a:buFont typeface="Arial" panose="020B0604020202020204" pitchFamily="34" charset="0"/>
              <a:buChar char="•"/>
            </a:pPr>
            <a:r>
              <a:rPr lang="en-US" sz="4400" dirty="0" smtClean="0"/>
              <a:t>Expanded to Shunt Reactors</a:t>
            </a:r>
          </a:p>
          <a:p>
            <a:pPr marL="685800" indent="-685800">
              <a:lnSpc>
                <a:spcPct val="150000"/>
              </a:lnSpc>
              <a:buFont typeface="Arial" panose="020B0604020202020204" pitchFamily="34" charset="0"/>
              <a:buChar char="•"/>
            </a:pPr>
            <a:r>
              <a:rPr lang="en-US" sz="4400" dirty="0" smtClean="0"/>
              <a:t>7 installations since 2012</a:t>
            </a:r>
          </a:p>
          <a:p>
            <a:pPr marL="685800" indent="-685800">
              <a:lnSpc>
                <a:spcPct val="150000"/>
              </a:lnSpc>
              <a:buFont typeface="Arial" panose="020B0604020202020204" pitchFamily="34" charset="0"/>
              <a:buChar char="•"/>
            </a:pPr>
            <a:r>
              <a:rPr lang="en-US" sz="4400" dirty="0" smtClean="0"/>
              <a:t>11 more planned</a:t>
            </a:r>
          </a:p>
          <a:p>
            <a:pPr marL="685800" indent="-685800">
              <a:lnSpc>
                <a:spcPct val="150000"/>
              </a:lnSpc>
              <a:buFont typeface="Arial" panose="020B0604020202020204" pitchFamily="34" charset="0"/>
              <a:buChar char="•"/>
            </a:pPr>
            <a:r>
              <a:rPr lang="en-US" sz="4400" dirty="0" smtClean="0"/>
              <a:t>2 Failures have confirmed the benefits</a:t>
            </a:r>
            <a:r>
              <a:rPr lang="en-US" sz="4400" dirty="0"/>
              <a:t>	</a:t>
            </a:r>
          </a:p>
        </p:txBody>
      </p:sp>
    </p:spTree>
    <p:extLst>
      <p:ext uri="{BB962C8B-B14F-4D97-AF65-F5344CB8AC3E}">
        <p14:creationId xmlns:p14="http://schemas.microsoft.com/office/powerpoint/2010/main" val="2803312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 y="562224"/>
            <a:ext cx="13003213" cy="1626129"/>
          </a:xfrm>
          <a:prstGeom prst="rect">
            <a:avLst/>
          </a:prstGeom>
        </p:spPr>
        <p:txBody>
          <a:bodyPr vert="horz" lIns="130055" tIns="65028" rIns="130055" bIns="65028" rtlCol="0" anchor="ctr">
            <a:normAutofit/>
          </a:bodyPr>
          <a:lstStyle>
            <a:lvl1pPr algn="l" defTabSz="650276" rtl="0" eaLnBrk="1" latinLnBrk="0" hangingPunct="1">
              <a:spcBef>
                <a:spcPct val="0"/>
              </a:spcBef>
              <a:buNone/>
              <a:defRPr sz="5400" b="0" i="0" kern="1200">
                <a:solidFill>
                  <a:schemeClr val="tx1"/>
                </a:solidFill>
                <a:latin typeface="Arial"/>
                <a:ea typeface="+mj-ea"/>
                <a:cs typeface="Arial"/>
              </a:defRPr>
            </a:lvl1pPr>
          </a:lstStyle>
          <a:p>
            <a:pPr algn="ctr"/>
            <a:r>
              <a:rPr lang="en-US" dirty="0" smtClean="0"/>
              <a:t>Conclusion</a:t>
            </a:r>
            <a:endParaRPr lang="en-US" dirty="0"/>
          </a:p>
        </p:txBody>
      </p:sp>
      <p:sp>
        <p:nvSpPr>
          <p:cNvPr id="5" name="Text Placeholder 4"/>
          <p:cNvSpPr txBox="1">
            <a:spLocks/>
          </p:cNvSpPr>
          <p:nvPr/>
        </p:nvSpPr>
        <p:spPr>
          <a:xfrm>
            <a:off x="1193831" y="2322287"/>
            <a:ext cx="11664241" cy="6580016"/>
          </a:xfrm>
          <a:prstGeom prst="rect">
            <a:avLst/>
          </a:prstGeom>
        </p:spPr>
        <p:txBody>
          <a:bodyPr vert="horz" lIns="130055" tIns="65028" rIns="130055" bIns="65028" rtlCol="0">
            <a:normAutofit/>
          </a:bodyPr>
          <a:lstStyle>
            <a:lvl1pPr marL="0" indent="0" algn="l" defTabSz="650276" rtl="0" eaLnBrk="1" latinLnBrk="0" hangingPunct="1">
              <a:lnSpc>
                <a:spcPct val="100000"/>
              </a:lnSpc>
              <a:spcBef>
                <a:spcPts val="0"/>
              </a:spcBef>
              <a:buFontTx/>
              <a:buNone/>
              <a:defRPr sz="4800" kern="1200">
                <a:solidFill>
                  <a:schemeClr val="tx1"/>
                </a:solidFill>
                <a:latin typeface="+mn-lt"/>
                <a:ea typeface="+mn-ea"/>
                <a:cs typeface="+mn-cs"/>
              </a:defRPr>
            </a:lvl1pPr>
            <a:lvl2pPr marL="650276" indent="0" algn="l" defTabSz="650276" rtl="0" eaLnBrk="1" latinLnBrk="0" hangingPunct="1">
              <a:spcBef>
                <a:spcPct val="20000"/>
              </a:spcBef>
              <a:buFontTx/>
              <a:buNone/>
              <a:defRPr sz="4000" kern="1200">
                <a:solidFill>
                  <a:schemeClr val="tx1"/>
                </a:solidFill>
                <a:latin typeface="+mn-lt"/>
                <a:ea typeface="+mn-ea"/>
                <a:cs typeface="+mn-cs"/>
              </a:defRPr>
            </a:lvl2pPr>
            <a:lvl3pPr marL="1300551" indent="0" algn="l" defTabSz="650276" rtl="0" eaLnBrk="1" latinLnBrk="0" hangingPunct="1">
              <a:spcBef>
                <a:spcPct val="20000"/>
              </a:spcBef>
              <a:buFontTx/>
              <a:buNone/>
              <a:defRPr sz="3400" kern="1200">
                <a:solidFill>
                  <a:schemeClr val="tx1"/>
                </a:solidFill>
                <a:latin typeface="+mn-lt"/>
                <a:ea typeface="+mn-ea"/>
                <a:cs typeface="+mn-cs"/>
              </a:defRPr>
            </a:lvl3pPr>
            <a:lvl4pPr marL="1950826" indent="0" algn="l" defTabSz="650276" rtl="0" eaLnBrk="1" latinLnBrk="0" hangingPunct="1">
              <a:spcBef>
                <a:spcPct val="20000"/>
              </a:spcBef>
              <a:buFontTx/>
              <a:buNone/>
              <a:defRPr sz="2800" kern="1200">
                <a:solidFill>
                  <a:schemeClr val="tx1"/>
                </a:solidFill>
                <a:latin typeface="+mn-lt"/>
                <a:ea typeface="+mn-ea"/>
                <a:cs typeface="+mn-cs"/>
              </a:defRPr>
            </a:lvl4pPr>
            <a:lvl5pPr marL="2601102" indent="0" algn="l" defTabSz="650276" rtl="0" eaLnBrk="1" latinLnBrk="0" hangingPunct="1">
              <a:spcBef>
                <a:spcPct val="20000"/>
              </a:spcBef>
              <a:buFontTx/>
              <a:buNone/>
              <a:defRPr sz="2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a:lstStyle>
          <a:p>
            <a:pPr marL="685800" indent="-685800">
              <a:lnSpc>
                <a:spcPct val="110000"/>
              </a:lnSpc>
              <a:buFont typeface="Arial" panose="020B0604020202020204" pitchFamily="34" charset="0"/>
              <a:buChar char="•"/>
            </a:pPr>
            <a:r>
              <a:rPr lang="en-US" sz="4400" dirty="0" smtClean="0"/>
              <a:t>Safety</a:t>
            </a:r>
          </a:p>
          <a:p>
            <a:pPr marL="1336076" lvl="1" indent="-685800">
              <a:lnSpc>
                <a:spcPct val="110000"/>
              </a:lnSpc>
              <a:buFont typeface="Wingdings" panose="05000000000000000000" pitchFamily="2" charset="2"/>
              <a:buChar char="ü"/>
            </a:pPr>
            <a:r>
              <a:rPr lang="en-US" sz="3600" dirty="0" smtClean="0"/>
              <a:t>Eliminate rushed construction in failure situation</a:t>
            </a:r>
          </a:p>
          <a:p>
            <a:pPr marL="685800" indent="-685800">
              <a:lnSpc>
                <a:spcPct val="110000"/>
              </a:lnSpc>
              <a:buFont typeface="Arial" panose="020B0604020202020204" pitchFamily="34" charset="0"/>
              <a:buChar char="•"/>
            </a:pPr>
            <a:r>
              <a:rPr lang="en-US" sz="4400" dirty="0" smtClean="0"/>
              <a:t>Maintenance</a:t>
            </a:r>
          </a:p>
          <a:p>
            <a:pPr marL="1221776" lvl="1" indent="-571500">
              <a:lnSpc>
                <a:spcPct val="110000"/>
              </a:lnSpc>
              <a:buFont typeface="Wingdings" panose="05000000000000000000" pitchFamily="2" charset="2"/>
              <a:buChar char="ü"/>
            </a:pPr>
            <a:r>
              <a:rPr lang="en-US" sz="3600" dirty="0" smtClean="0"/>
              <a:t>In-service spare rotation</a:t>
            </a:r>
          </a:p>
          <a:p>
            <a:pPr marL="685800" indent="-685800">
              <a:lnSpc>
                <a:spcPct val="110000"/>
              </a:lnSpc>
              <a:buFont typeface="Arial" panose="020B0604020202020204" pitchFamily="34" charset="0"/>
              <a:buChar char="•"/>
            </a:pPr>
            <a:r>
              <a:rPr lang="en-US" sz="4400" dirty="0" smtClean="0"/>
              <a:t>Grid Resiliency</a:t>
            </a:r>
          </a:p>
          <a:p>
            <a:pPr marL="1336076" lvl="1" indent="-685800">
              <a:lnSpc>
                <a:spcPct val="110000"/>
              </a:lnSpc>
              <a:buFont typeface="Wingdings" panose="05000000000000000000" pitchFamily="2" charset="2"/>
              <a:buChar char="ü"/>
            </a:pPr>
            <a:r>
              <a:rPr lang="en-US" sz="3600" dirty="0" smtClean="0"/>
              <a:t>Reduced outage time</a:t>
            </a:r>
          </a:p>
          <a:p>
            <a:pPr marL="685800" indent="-685800">
              <a:lnSpc>
                <a:spcPct val="110000"/>
              </a:lnSpc>
              <a:buFont typeface="Arial" panose="020B0604020202020204" pitchFamily="34" charset="0"/>
              <a:buChar char="•"/>
            </a:pPr>
            <a:r>
              <a:rPr lang="en-US" sz="4400" dirty="0" smtClean="0"/>
              <a:t>Cost Savings</a:t>
            </a:r>
          </a:p>
          <a:p>
            <a:pPr marL="1336076" lvl="1" indent="-685800">
              <a:lnSpc>
                <a:spcPct val="110000"/>
              </a:lnSpc>
              <a:buFont typeface="Wingdings" panose="05000000000000000000" pitchFamily="2" charset="2"/>
              <a:buChar char="ü"/>
            </a:pPr>
            <a:r>
              <a:rPr lang="en-US" sz="3600" dirty="0" smtClean="0"/>
              <a:t>Logistical savings in moving remotely located spare</a:t>
            </a:r>
            <a:endParaRPr lang="en-US" sz="3600" dirty="0"/>
          </a:p>
        </p:txBody>
      </p:sp>
    </p:spTree>
    <p:extLst>
      <p:ext uri="{BB962C8B-B14F-4D97-AF65-F5344CB8AC3E}">
        <p14:creationId xmlns:p14="http://schemas.microsoft.com/office/powerpoint/2010/main" val="34904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760"/>
            <a:ext cx="13019663" cy="9075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idx="4294967295"/>
          </p:nvPr>
        </p:nvSpPr>
        <p:spPr>
          <a:xfrm>
            <a:off x="399000" y="532365"/>
            <a:ext cx="12965664" cy="1626129"/>
          </a:xfrm>
        </p:spPr>
        <p:txBody>
          <a:bodyPr/>
          <a:lstStyle/>
          <a:p>
            <a:pPr algn="ctr"/>
            <a:r>
              <a:rPr lang="en-US" dirty="0" smtClean="0"/>
              <a:t>               Thank </a:t>
            </a:r>
            <a:r>
              <a:rPr lang="en-US" dirty="0" smtClean="0"/>
              <a:t>You!</a:t>
            </a:r>
            <a:endParaRPr lang="en-US" dirty="0"/>
          </a:p>
        </p:txBody>
      </p:sp>
    </p:spTree>
    <p:extLst>
      <p:ext uri="{BB962C8B-B14F-4D97-AF65-F5344CB8AC3E}">
        <p14:creationId xmlns:p14="http://schemas.microsoft.com/office/powerpoint/2010/main" val="87121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56592"/>
            <a:ext cx="13003213" cy="1415016"/>
          </a:xfrm>
        </p:spPr>
        <p:txBody>
          <a:bodyPr>
            <a:normAutofit/>
          </a:bodyPr>
          <a:lstStyle/>
          <a:p>
            <a:pPr algn="ctr"/>
            <a:r>
              <a:rPr lang="en-US" dirty="0" smtClean="0"/>
              <a:t>   Old Standard Physical Layout Types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660" y="2438400"/>
            <a:ext cx="11023405" cy="5014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189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208" y="1308998"/>
            <a:ext cx="7792277" cy="7686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idx="4294967295"/>
          </p:nvPr>
        </p:nvSpPr>
        <p:spPr>
          <a:xfrm>
            <a:off x="0" y="364435"/>
            <a:ext cx="13003213" cy="944563"/>
          </a:xfrm>
        </p:spPr>
        <p:txBody>
          <a:bodyPr>
            <a:normAutofit fontScale="90000"/>
          </a:bodyPr>
          <a:lstStyle/>
          <a:p>
            <a:pPr algn="ctr"/>
            <a:r>
              <a:rPr lang="en-US" dirty="0" smtClean="0"/>
              <a:t>Old Standard Physical Layout</a:t>
            </a:r>
            <a:endParaRPr lang="en-US" dirty="0"/>
          </a:p>
        </p:txBody>
      </p:sp>
    </p:spTree>
    <p:extLst>
      <p:ext uri="{BB962C8B-B14F-4D97-AF65-F5344CB8AC3E}">
        <p14:creationId xmlns:p14="http://schemas.microsoft.com/office/powerpoint/2010/main" val="3343135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14400"/>
            <a:ext cx="13003213" cy="1057207"/>
          </a:xfrm>
        </p:spPr>
        <p:txBody>
          <a:bodyPr>
            <a:normAutofit/>
          </a:bodyPr>
          <a:lstStyle/>
          <a:p>
            <a:pPr algn="ctr"/>
            <a:r>
              <a:rPr lang="en-US" dirty="0" smtClean="0"/>
              <a:t>New Standard Physical Layout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508" y="2001586"/>
            <a:ext cx="11471358" cy="5118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6850228" y="6504962"/>
            <a:ext cx="6236191" cy="2820165"/>
            <a:chOff x="6700603" y="6295871"/>
            <a:chExt cx="6236191" cy="3395007"/>
          </a:xfrm>
        </p:grpSpPr>
        <p:sp>
          <p:nvSpPr>
            <p:cNvPr id="4" name="Curved Up Arrow 3"/>
            <p:cNvSpPr/>
            <p:nvPr/>
          </p:nvSpPr>
          <p:spPr>
            <a:xfrm rot="19162888">
              <a:off x="10761504" y="7135903"/>
              <a:ext cx="2175290" cy="85444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Explosion 1 2"/>
            <p:cNvSpPr/>
            <p:nvPr/>
          </p:nvSpPr>
          <p:spPr>
            <a:xfrm>
              <a:off x="6700603" y="6295871"/>
              <a:ext cx="5336499" cy="3395007"/>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Switching Operation</a:t>
              </a:r>
              <a:endParaRPr lang="en-US" dirty="0"/>
            </a:p>
          </p:txBody>
        </p:sp>
      </p:grpSp>
    </p:spTree>
    <p:extLst>
      <p:ext uri="{BB962C8B-B14F-4D97-AF65-F5344CB8AC3E}">
        <p14:creationId xmlns:p14="http://schemas.microsoft.com/office/powerpoint/2010/main" val="2183646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024954" y="1724466"/>
            <a:ext cx="9908901" cy="736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xplosion 2 4"/>
          <p:cNvSpPr/>
          <p:nvPr/>
        </p:nvSpPr>
        <p:spPr>
          <a:xfrm rot="20719129">
            <a:off x="-431826" y="1496760"/>
            <a:ext cx="5216578" cy="3421880"/>
          </a:xfrm>
          <a:prstGeom prst="irregularSeal2">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P&amp;C measures already incorporated</a:t>
            </a:r>
            <a:endParaRPr lang="en-US" dirty="0"/>
          </a:p>
        </p:txBody>
      </p:sp>
      <p:sp>
        <p:nvSpPr>
          <p:cNvPr id="8" name="Explosion 2 7"/>
          <p:cNvSpPr/>
          <p:nvPr/>
        </p:nvSpPr>
        <p:spPr>
          <a:xfrm rot="1325291">
            <a:off x="8417255" y="1280265"/>
            <a:ext cx="4613024" cy="3011679"/>
          </a:xfrm>
          <a:prstGeom prst="irregularSeal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Fire Mitigation implemented</a:t>
            </a:r>
            <a:endParaRPr lang="en-US" dirty="0"/>
          </a:p>
        </p:txBody>
      </p:sp>
      <p:sp>
        <p:nvSpPr>
          <p:cNvPr id="6" name="Title 1"/>
          <p:cNvSpPr>
            <a:spLocks noGrp="1"/>
          </p:cNvSpPr>
          <p:nvPr>
            <p:ph type="title" idx="4294967295"/>
          </p:nvPr>
        </p:nvSpPr>
        <p:spPr>
          <a:xfrm>
            <a:off x="0" y="523459"/>
            <a:ext cx="13003213" cy="944563"/>
          </a:xfrm>
        </p:spPr>
        <p:txBody>
          <a:bodyPr>
            <a:normAutofit fontScale="90000"/>
          </a:bodyPr>
          <a:lstStyle/>
          <a:p>
            <a:pPr algn="ctr"/>
            <a:r>
              <a:rPr lang="en-US" dirty="0" smtClean="0"/>
              <a:t>New Standard Physical Layout</a:t>
            </a:r>
            <a:endParaRPr lang="en-US" dirty="0"/>
          </a:p>
        </p:txBody>
      </p:sp>
    </p:spTree>
    <p:extLst>
      <p:ext uri="{BB962C8B-B14F-4D97-AF65-F5344CB8AC3E}">
        <p14:creationId xmlns:p14="http://schemas.microsoft.com/office/powerpoint/2010/main" val="112260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609592" y="1815552"/>
            <a:ext cx="11012494" cy="633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idx="4294967295"/>
          </p:nvPr>
        </p:nvSpPr>
        <p:spPr>
          <a:xfrm>
            <a:off x="0" y="539788"/>
            <a:ext cx="13003213" cy="944563"/>
          </a:xfrm>
        </p:spPr>
        <p:txBody>
          <a:bodyPr>
            <a:normAutofit fontScale="90000"/>
          </a:bodyPr>
          <a:lstStyle/>
          <a:p>
            <a:pPr algn="ctr"/>
            <a:r>
              <a:rPr lang="en-US" dirty="0" smtClean="0"/>
              <a:t>New Standard Physical Layout</a:t>
            </a:r>
            <a:endParaRPr lang="en-US" dirty="0"/>
          </a:p>
        </p:txBody>
      </p:sp>
      <p:sp>
        <p:nvSpPr>
          <p:cNvPr id="5" name="Explosion 2 4"/>
          <p:cNvSpPr/>
          <p:nvPr/>
        </p:nvSpPr>
        <p:spPr>
          <a:xfrm rot="20928515">
            <a:off x="370095" y="1798965"/>
            <a:ext cx="4895899" cy="3034018"/>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Accessibility to Equipment</a:t>
            </a:r>
            <a:endParaRPr lang="en-US" dirty="0"/>
          </a:p>
        </p:txBody>
      </p:sp>
      <p:sp>
        <p:nvSpPr>
          <p:cNvPr id="2" name="Rectangle 1"/>
          <p:cNvSpPr/>
          <p:nvPr/>
        </p:nvSpPr>
        <p:spPr>
          <a:xfrm>
            <a:off x="2034171" y="7940841"/>
            <a:ext cx="1880102"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t>
            </a: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ew!</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5836150" y="2962031"/>
            <a:ext cx="1880102"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t>
            </a: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ew!</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8539243" y="2966327"/>
            <a:ext cx="1880102"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t>
            </a: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ew!</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9551484" y="7826024"/>
            <a:ext cx="1880102"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t>
            </a: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ew!</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1059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0" y="523459"/>
            <a:ext cx="13003213" cy="944563"/>
          </a:xfrm>
        </p:spPr>
        <p:txBody>
          <a:bodyPr>
            <a:normAutofit fontScale="90000"/>
          </a:bodyPr>
          <a:lstStyle/>
          <a:p>
            <a:pPr algn="ctr"/>
            <a:r>
              <a:rPr lang="en-US" dirty="0" smtClean="0"/>
              <a:t>New MEGA Switch</a:t>
            </a:r>
            <a:endParaRPr lang="en-US"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329"/>
          <a:stretch/>
        </p:blipFill>
        <p:spPr bwMode="auto">
          <a:xfrm>
            <a:off x="3472002" y="1780136"/>
            <a:ext cx="6059208" cy="721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747867" y="1255035"/>
            <a:ext cx="3510320" cy="492443"/>
          </a:xfrm>
          <a:prstGeom prst="rect">
            <a:avLst/>
          </a:prstGeom>
        </p:spPr>
        <p:txBody>
          <a:bodyPr wrap="none">
            <a:spAutoFit/>
          </a:bodyPr>
          <a:lstStyle/>
          <a:p>
            <a:r>
              <a:rPr lang="en-US" dirty="0"/>
              <a:t>Alstom Grid SPVL 800kV </a:t>
            </a:r>
          </a:p>
        </p:txBody>
      </p:sp>
    </p:spTree>
    <p:extLst>
      <p:ext uri="{BB962C8B-B14F-4D97-AF65-F5344CB8AC3E}">
        <p14:creationId xmlns:p14="http://schemas.microsoft.com/office/powerpoint/2010/main" val="4084359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523459"/>
            <a:ext cx="13003213" cy="944563"/>
          </a:xfrm>
        </p:spPr>
        <p:txBody>
          <a:bodyPr>
            <a:normAutofit fontScale="90000"/>
          </a:bodyPr>
          <a:lstStyle/>
          <a:p>
            <a:pPr algn="ctr"/>
            <a:r>
              <a:rPr lang="en-US" dirty="0" smtClean="0"/>
              <a:t>New Take-Off Structure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238" y="1530350"/>
            <a:ext cx="5391150" cy="745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661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AA06DE90F6974CB8EAD50FE01DDDD7" ma:contentTypeVersion="1" ma:contentTypeDescription="Create a new document." ma:contentTypeScope="" ma:versionID="83a5dbfec51e1317dfa0a83a7e250582">
  <xsd:schema xmlns:xsd="http://www.w3.org/2001/XMLSchema" xmlns:xs="http://www.w3.org/2001/XMLSchema" xmlns:p="http://schemas.microsoft.com/office/2006/metadata/properties" xmlns:ns2="850a472b-abc5-47c9-ad64-e724560524e9" targetNamespace="http://schemas.microsoft.com/office/2006/metadata/properties" ma:root="true" ma:fieldsID="d9c21e55bf5eb8c6caae415374b1c2dc" ns2:_="">
    <xsd:import namespace="850a472b-abc5-47c9-ad64-e724560524e9"/>
    <xsd:element name="properties">
      <xsd:complexType>
        <xsd:sequence>
          <xsd:element name="documentManagement">
            <xsd:complexType>
              <xsd:all>
                <xsd:element ref="ns2:Lea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a472b-abc5-47c9-ad64-e724560524e9" elementFormDefault="qualified">
    <xsd:import namespace="http://schemas.microsoft.com/office/2006/documentManagement/types"/>
    <xsd:import namespace="http://schemas.microsoft.com/office/infopath/2007/PartnerControls"/>
    <xsd:element name="Lead" ma:index="8" nillable="true" ma:displayName="Lead" ma:internalName="Lea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ead xmlns="850a472b-abc5-47c9-ad64-e724560524e9" xsi:nil="true"/>
  </documentManagement>
</p:properties>
</file>

<file path=customXml/itemProps1.xml><?xml version="1.0" encoding="utf-8"?>
<ds:datastoreItem xmlns:ds="http://schemas.openxmlformats.org/officeDocument/2006/customXml" ds:itemID="{7802BF85-B6FF-449A-9EF8-D5317E4BE6B7}">
  <ds:schemaRefs>
    <ds:schemaRef ds:uri="http://schemas.microsoft.com/sharepoint/v3/contenttype/forms"/>
  </ds:schemaRefs>
</ds:datastoreItem>
</file>

<file path=customXml/itemProps2.xml><?xml version="1.0" encoding="utf-8"?>
<ds:datastoreItem xmlns:ds="http://schemas.openxmlformats.org/officeDocument/2006/customXml" ds:itemID="{F919FB07-AD1D-42E4-8BAC-F23C4012E3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0a472b-abc5-47c9-ad64-e724560524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16106F-6000-49F2-93DC-6EA25FBCB573}">
  <ds:schemaRefs>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850a472b-abc5-47c9-ad64-e724560524e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9486</TotalTime>
  <Words>2200</Words>
  <Application>Microsoft Office PowerPoint</Application>
  <PresentationFormat>Custom</PresentationFormat>
  <Paragraphs>243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Introduction</vt:lpstr>
      <vt:lpstr>   Old Standard Physical Layout Types</vt:lpstr>
      <vt:lpstr>Old Standard Physical Layout</vt:lpstr>
      <vt:lpstr>New Standard Physical Layout</vt:lpstr>
      <vt:lpstr>New Standard Physical Layout</vt:lpstr>
      <vt:lpstr>New Standard Physical Layout</vt:lpstr>
      <vt:lpstr>New MEGA Switch</vt:lpstr>
      <vt:lpstr>New Take-Off Structure</vt:lpstr>
      <vt:lpstr>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vt:lpstr>
    </vt:vector>
  </TitlesOfParts>
  <Company>American Electric Power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Kielty</dc:creator>
  <cp:lastModifiedBy>Olivia Miller</cp:lastModifiedBy>
  <cp:revision>111</cp:revision>
  <cp:lastPrinted>2015-10-08T13:02:50Z</cp:lastPrinted>
  <dcterms:created xsi:type="dcterms:W3CDTF">2014-04-29T15:08:43Z</dcterms:created>
  <dcterms:modified xsi:type="dcterms:W3CDTF">2015-10-09T03:07:01Z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0x010100ADAA06DE90F6974CB8EAD50FE01DDDD7</vt:lpwstr>
  </property>
</Properties>
</file>