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8" r:id="rId1"/>
    <p:sldMasterId id="2147483995" r:id="rId2"/>
  </p:sldMasterIdLst>
  <p:notesMasterIdLst>
    <p:notesMasterId r:id="rId19"/>
  </p:notesMasterIdLst>
  <p:handoutMasterIdLst>
    <p:handoutMasterId r:id="rId20"/>
  </p:handoutMasterIdLst>
  <p:sldIdLst>
    <p:sldId id="511" r:id="rId3"/>
    <p:sldId id="530" r:id="rId4"/>
    <p:sldId id="498" r:id="rId5"/>
    <p:sldId id="499" r:id="rId6"/>
    <p:sldId id="500" r:id="rId7"/>
    <p:sldId id="501" r:id="rId8"/>
    <p:sldId id="520" r:id="rId9"/>
    <p:sldId id="513" r:id="rId10"/>
    <p:sldId id="514" r:id="rId11"/>
    <p:sldId id="517" r:id="rId12"/>
    <p:sldId id="516" r:id="rId13"/>
    <p:sldId id="521" r:id="rId14"/>
    <p:sldId id="531" r:id="rId15"/>
    <p:sldId id="518" r:id="rId16"/>
    <p:sldId id="519" r:id="rId17"/>
    <p:sldId id="48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3BAC8"/>
    <a:srgbClr val="339933"/>
    <a:srgbClr val="008265"/>
    <a:srgbClr val="009900"/>
    <a:srgbClr val="A8B8C5"/>
    <a:srgbClr val="9BACB6"/>
    <a:srgbClr val="20566E"/>
    <a:srgbClr val="7F95A6"/>
    <a:srgbClr val="A3C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0" autoAdjust="0"/>
    <p:restoredTop sz="99389" autoAdjust="0"/>
  </p:normalViewPr>
  <p:slideViewPr>
    <p:cSldViewPr snapToGrid="0" showGuides="1">
      <p:cViewPr>
        <p:scale>
          <a:sx n="80" d="100"/>
          <a:sy n="80" d="100"/>
        </p:scale>
        <p:origin x="-594" y="-576"/>
      </p:cViewPr>
      <p:guideLst>
        <p:guide orient="horz" pos="4080"/>
        <p:guide orient="horz" pos="1019"/>
        <p:guide orient="horz" pos="1467"/>
        <p:guide pos="2878"/>
        <p:guide pos="372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90" d="100"/>
          <a:sy n="90" d="100"/>
        </p:scale>
        <p:origin x="-2586" y="16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B569C-AD27-4887-BB9B-1FE84E788F3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BB510E3-EE88-423C-B39E-539EA6D78FD9}">
      <dgm:prSet phldrT="[Text]"/>
      <dgm:spPr/>
      <dgm:t>
        <a:bodyPr/>
        <a:lstStyle/>
        <a:p>
          <a:r>
            <a:rPr lang="en-US" b="1" dirty="0" smtClean="0"/>
            <a:t>AMI</a:t>
          </a:r>
          <a:endParaRPr lang="en-US" b="1" dirty="0"/>
        </a:p>
      </dgm:t>
    </dgm:pt>
    <dgm:pt modelId="{D9A40710-4482-4442-9A66-5CA560DFF906}" type="parTrans" cxnId="{00762D77-C158-4FA3-92FF-B58F0831F862}">
      <dgm:prSet/>
      <dgm:spPr/>
      <dgm:t>
        <a:bodyPr/>
        <a:lstStyle/>
        <a:p>
          <a:endParaRPr lang="en-US"/>
        </a:p>
      </dgm:t>
    </dgm:pt>
    <dgm:pt modelId="{86D9B806-DF6B-4255-A14F-6811531233AC}" type="sibTrans" cxnId="{00762D77-C158-4FA3-92FF-B58F0831F862}">
      <dgm:prSet/>
      <dgm:spPr/>
      <dgm:t>
        <a:bodyPr/>
        <a:lstStyle/>
        <a:p>
          <a:endParaRPr lang="en-US"/>
        </a:p>
      </dgm:t>
    </dgm:pt>
    <dgm:pt modelId="{2CC28134-4EE5-4FBB-9F9D-5C9C83D80CF7}">
      <dgm:prSet phldrT="[Text]"/>
      <dgm:spPr/>
      <dgm:t>
        <a:bodyPr/>
        <a:lstStyle/>
        <a:p>
          <a:r>
            <a:rPr lang="en-US" b="1" dirty="0" smtClean="0"/>
            <a:t>Grid Automation: Rapid Self-Healing</a:t>
          </a:r>
          <a:endParaRPr lang="en-US" b="1" dirty="0"/>
        </a:p>
      </dgm:t>
    </dgm:pt>
    <dgm:pt modelId="{FDDDEEFC-544F-4444-B360-E01A008C7E8D}" type="parTrans" cxnId="{44EB0E9F-0DF0-4842-84DF-DE2E117523AE}">
      <dgm:prSet/>
      <dgm:spPr/>
      <dgm:t>
        <a:bodyPr/>
        <a:lstStyle/>
        <a:p>
          <a:endParaRPr lang="en-US"/>
        </a:p>
      </dgm:t>
    </dgm:pt>
    <dgm:pt modelId="{41415809-8FD2-43C4-951E-9A92080EFE8C}" type="sibTrans" cxnId="{44EB0E9F-0DF0-4842-84DF-DE2E117523AE}">
      <dgm:prSet/>
      <dgm:spPr/>
      <dgm:t>
        <a:bodyPr/>
        <a:lstStyle/>
        <a:p>
          <a:endParaRPr lang="en-US"/>
        </a:p>
      </dgm:t>
    </dgm:pt>
    <dgm:pt modelId="{17ABE793-25AF-40E0-AB77-9A9799C54B47}">
      <dgm:prSet phldrT="[Text]"/>
      <dgm:spPr/>
      <dgm:t>
        <a:bodyPr/>
        <a:lstStyle/>
        <a:p>
          <a:r>
            <a:rPr lang="en-US" b="1" dirty="0" smtClean="0"/>
            <a:t>Grid Network Control: Advanced Grid Applications</a:t>
          </a:r>
          <a:endParaRPr lang="en-US" b="1" dirty="0"/>
        </a:p>
      </dgm:t>
    </dgm:pt>
    <dgm:pt modelId="{39601B94-B6ED-4AC9-B021-9630419758E3}" type="parTrans" cxnId="{B27F24DD-4485-4719-80E6-E7130A2ABBCB}">
      <dgm:prSet/>
      <dgm:spPr/>
      <dgm:t>
        <a:bodyPr/>
        <a:lstStyle/>
        <a:p>
          <a:endParaRPr lang="en-US"/>
        </a:p>
      </dgm:t>
    </dgm:pt>
    <dgm:pt modelId="{C288B3C5-80E7-4753-B1E2-B44CA0D6987C}" type="sibTrans" cxnId="{B27F24DD-4485-4719-80E6-E7130A2ABBCB}">
      <dgm:prSet/>
      <dgm:spPr/>
      <dgm:t>
        <a:bodyPr/>
        <a:lstStyle/>
        <a:p>
          <a:endParaRPr lang="en-US"/>
        </a:p>
      </dgm:t>
    </dgm:pt>
    <dgm:pt modelId="{A57FFD79-3A12-41EB-B23D-0162742B8C35}" type="pres">
      <dgm:prSet presAssocID="{CE2B569C-AD27-4887-BB9B-1FE84E788F3A}" presName="arrowDiagram" presStyleCnt="0">
        <dgm:presLayoutVars>
          <dgm:chMax val="5"/>
          <dgm:dir/>
          <dgm:resizeHandles val="exact"/>
        </dgm:presLayoutVars>
      </dgm:prSet>
      <dgm:spPr/>
    </dgm:pt>
    <dgm:pt modelId="{F78081C1-3139-4AE0-B64F-AB8ED5D8293D}" type="pres">
      <dgm:prSet presAssocID="{CE2B569C-AD27-4887-BB9B-1FE84E788F3A}" presName="arrow" presStyleLbl="bgShp" presStyleIdx="0" presStyleCnt="1"/>
      <dgm:spPr>
        <a:solidFill>
          <a:srgbClr val="00B050"/>
        </a:solidFill>
      </dgm:spPr>
    </dgm:pt>
    <dgm:pt modelId="{6A9B27CC-7C5B-41AB-818F-31AF258A8EF8}" type="pres">
      <dgm:prSet presAssocID="{CE2B569C-AD27-4887-BB9B-1FE84E788F3A}" presName="arrowDiagram3" presStyleCnt="0"/>
      <dgm:spPr/>
    </dgm:pt>
    <dgm:pt modelId="{659FB008-FE26-4E0E-A3DD-AC36FCC50A6C}" type="pres">
      <dgm:prSet presAssocID="{DBB510E3-EE88-423C-B39E-539EA6D78FD9}" presName="bullet3a" presStyleLbl="node1" presStyleIdx="0" presStyleCnt="3"/>
      <dgm:spPr/>
    </dgm:pt>
    <dgm:pt modelId="{FE8EC618-BF72-41B5-9323-236C5CE5B34D}" type="pres">
      <dgm:prSet presAssocID="{DBB510E3-EE88-423C-B39E-539EA6D78FD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BF8FB-37BC-4149-9B3B-122FF6658D64}" type="pres">
      <dgm:prSet presAssocID="{2CC28134-4EE5-4FBB-9F9D-5C9C83D80CF7}" presName="bullet3b" presStyleLbl="node1" presStyleIdx="1" presStyleCnt="3"/>
      <dgm:spPr/>
    </dgm:pt>
    <dgm:pt modelId="{775F3321-DBF5-45BF-8B54-8E86177E1713}" type="pres">
      <dgm:prSet presAssocID="{2CC28134-4EE5-4FBB-9F9D-5C9C83D80CF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AB8D7-1539-4102-93D7-E63D1BD9B1B0}" type="pres">
      <dgm:prSet presAssocID="{17ABE793-25AF-40E0-AB77-9A9799C54B47}" presName="bullet3c" presStyleLbl="node1" presStyleIdx="2" presStyleCnt="3"/>
      <dgm:spPr/>
    </dgm:pt>
    <dgm:pt modelId="{7B097ED1-5D2F-4739-A6AE-AC4A4A18B44C}" type="pres">
      <dgm:prSet presAssocID="{17ABE793-25AF-40E0-AB77-9A9799C54B4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762D77-C158-4FA3-92FF-B58F0831F862}" srcId="{CE2B569C-AD27-4887-BB9B-1FE84E788F3A}" destId="{DBB510E3-EE88-423C-B39E-539EA6D78FD9}" srcOrd="0" destOrd="0" parTransId="{D9A40710-4482-4442-9A66-5CA560DFF906}" sibTransId="{86D9B806-DF6B-4255-A14F-6811531233AC}"/>
    <dgm:cxn modelId="{CC99B384-AF8F-4258-A32F-36D54DB46F35}" type="presOf" srcId="{2CC28134-4EE5-4FBB-9F9D-5C9C83D80CF7}" destId="{775F3321-DBF5-45BF-8B54-8E86177E1713}" srcOrd="0" destOrd="0" presId="urn:microsoft.com/office/officeart/2005/8/layout/arrow2"/>
    <dgm:cxn modelId="{1A5EC5B6-6FA3-464A-BB42-98CA835D369C}" type="presOf" srcId="{DBB510E3-EE88-423C-B39E-539EA6D78FD9}" destId="{FE8EC618-BF72-41B5-9323-236C5CE5B34D}" srcOrd="0" destOrd="0" presId="urn:microsoft.com/office/officeart/2005/8/layout/arrow2"/>
    <dgm:cxn modelId="{44EB0E9F-0DF0-4842-84DF-DE2E117523AE}" srcId="{CE2B569C-AD27-4887-BB9B-1FE84E788F3A}" destId="{2CC28134-4EE5-4FBB-9F9D-5C9C83D80CF7}" srcOrd="1" destOrd="0" parTransId="{FDDDEEFC-544F-4444-B360-E01A008C7E8D}" sibTransId="{41415809-8FD2-43C4-951E-9A92080EFE8C}"/>
    <dgm:cxn modelId="{E95C9507-1FCB-4897-AC4E-DDB5B55B107E}" type="presOf" srcId="{CE2B569C-AD27-4887-BB9B-1FE84E788F3A}" destId="{A57FFD79-3A12-41EB-B23D-0162742B8C35}" srcOrd="0" destOrd="0" presId="urn:microsoft.com/office/officeart/2005/8/layout/arrow2"/>
    <dgm:cxn modelId="{B27F24DD-4485-4719-80E6-E7130A2ABBCB}" srcId="{CE2B569C-AD27-4887-BB9B-1FE84E788F3A}" destId="{17ABE793-25AF-40E0-AB77-9A9799C54B47}" srcOrd="2" destOrd="0" parTransId="{39601B94-B6ED-4AC9-B021-9630419758E3}" sibTransId="{C288B3C5-80E7-4753-B1E2-B44CA0D6987C}"/>
    <dgm:cxn modelId="{61E78C02-26BB-40A4-A1B2-B641C418F46F}" type="presOf" srcId="{17ABE793-25AF-40E0-AB77-9A9799C54B47}" destId="{7B097ED1-5D2F-4739-A6AE-AC4A4A18B44C}" srcOrd="0" destOrd="0" presId="urn:microsoft.com/office/officeart/2005/8/layout/arrow2"/>
    <dgm:cxn modelId="{499ED867-4B13-497C-B885-9DF90C13CD5D}" type="presParOf" srcId="{A57FFD79-3A12-41EB-B23D-0162742B8C35}" destId="{F78081C1-3139-4AE0-B64F-AB8ED5D8293D}" srcOrd="0" destOrd="0" presId="urn:microsoft.com/office/officeart/2005/8/layout/arrow2"/>
    <dgm:cxn modelId="{D6585433-FDB8-453F-92ED-AFDD9773EF92}" type="presParOf" srcId="{A57FFD79-3A12-41EB-B23D-0162742B8C35}" destId="{6A9B27CC-7C5B-41AB-818F-31AF258A8EF8}" srcOrd="1" destOrd="0" presId="urn:microsoft.com/office/officeart/2005/8/layout/arrow2"/>
    <dgm:cxn modelId="{B7118B46-2126-4FE2-8864-AD6267F4C9D6}" type="presParOf" srcId="{6A9B27CC-7C5B-41AB-818F-31AF258A8EF8}" destId="{659FB008-FE26-4E0E-A3DD-AC36FCC50A6C}" srcOrd="0" destOrd="0" presId="urn:microsoft.com/office/officeart/2005/8/layout/arrow2"/>
    <dgm:cxn modelId="{46BEFB7F-405B-4369-A901-7B8993DCED44}" type="presParOf" srcId="{6A9B27CC-7C5B-41AB-818F-31AF258A8EF8}" destId="{FE8EC618-BF72-41B5-9323-236C5CE5B34D}" srcOrd="1" destOrd="0" presId="urn:microsoft.com/office/officeart/2005/8/layout/arrow2"/>
    <dgm:cxn modelId="{A8F1EB3D-C379-4D53-AAF9-00A79DF84A24}" type="presParOf" srcId="{6A9B27CC-7C5B-41AB-818F-31AF258A8EF8}" destId="{230BF8FB-37BC-4149-9B3B-122FF6658D64}" srcOrd="2" destOrd="0" presId="urn:microsoft.com/office/officeart/2005/8/layout/arrow2"/>
    <dgm:cxn modelId="{073D903F-42D2-4D3D-841F-54586709A400}" type="presParOf" srcId="{6A9B27CC-7C5B-41AB-818F-31AF258A8EF8}" destId="{775F3321-DBF5-45BF-8B54-8E86177E1713}" srcOrd="3" destOrd="0" presId="urn:microsoft.com/office/officeart/2005/8/layout/arrow2"/>
    <dgm:cxn modelId="{18200A37-3A4D-40E3-B29C-2B4D90A37C64}" type="presParOf" srcId="{6A9B27CC-7C5B-41AB-818F-31AF258A8EF8}" destId="{B54AB8D7-1539-4102-93D7-E63D1BD9B1B0}" srcOrd="4" destOrd="0" presId="urn:microsoft.com/office/officeart/2005/8/layout/arrow2"/>
    <dgm:cxn modelId="{17FAD18B-AE87-449A-9281-5D56664288FE}" type="presParOf" srcId="{6A9B27CC-7C5B-41AB-818F-31AF258A8EF8}" destId="{7B097ED1-5D2F-4739-A6AE-AC4A4A18B44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081C1-3139-4AE0-B64F-AB8ED5D8293D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9FB008-FE26-4E0E-A3DD-AC36FCC50A6C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EC618-BF72-41B5-9323-236C5CE5B34D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AMI</a:t>
          </a:r>
          <a:endParaRPr lang="en-US" sz="1600" b="1" kern="1200" dirty="0"/>
        </a:p>
      </dsp:txBody>
      <dsp:txXfrm>
        <a:off x="853440" y="2835910"/>
        <a:ext cx="1420368" cy="1101090"/>
      </dsp:txXfrm>
    </dsp:sp>
    <dsp:sp modelId="{230BF8FB-37BC-4149-9B3B-122FF6658D64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F3321-DBF5-45BF-8B54-8E86177E1713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Grid Automation: Rapid Self-Healing</a:t>
          </a:r>
          <a:endParaRPr lang="en-US" sz="1600" b="1" kern="1200" dirty="0"/>
        </a:p>
      </dsp:txBody>
      <dsp:txXfrm>
        <a:off x="2316480" y="1864359"/>
        <a:ext cx="1463040" cy="2072640"/>
      </dsp:txXfrm>
    </dsp:sp>
    <dsp:sp modelId="{B54AB8D7-1539-4102-93D7-E63D1BD9B1B0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97ED1-5D2F-4739-A6AE-AC4A4A18B44C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Grid Network Control: Advanced Grid Applications</a:t>
          </a:r>
          <a:endParaRPr lang="en-US" sz="16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68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414199"/>
            <a:ext cx="5138522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6" tIns="48681" rIns="95736" bIns="48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5575" y="858838"/>
            <a:ext cx="4164013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10104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lIns="92830" tIns="46415" rIns="92830" bIns="46415"/>
          <a:lstStyle/>
          <a:p>
            <a:fld id="{9B57333C-49F9-4FAE-BC92-6F149A982F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84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28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21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7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61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evolution of 802.154g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61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9525" indent="-219525">
              <a:spcBef>
                <a:spcPts val="0"/>
              </a:spcBef>
              <a:spcAft>
                <a:spcPts val="1152"/>
              </a:spcAft>
              <a:defRPr/>
            </a:pPr>
            <a:r>
              <a:rPr lang="en-US" sz="2700" dirty="0"/>
              <a:t>Single purpose networks not viable</a:t>
            </a:r>
          </a:p>
          <a:p>
            <a:pPr marL="219525" indent="-219525">
              <a:spcBef>
                <a:spcPts val="0"/>
              </a:spcBef>
              <a:spcAft>
                <a:spcPts val="1152"/>
              </a:spcAft>
              <a:defRPr/>
            </a:pPr>
            <a:r>
              <a:rPr lang="en-US" sz="2700" dirty="0"/>
              <a:t>Diverse use cases</a:t>
            </a:r>
          </a:p>
          <a:p>
            <a:pPr marL="219525" indent="-219525">
              <a:spcBef>
                <a:spcPts val="0"/>
              </a:spcBef>
              <a:spcAft>
                <a:spcPts val="1152"/>
              </a:spcAft>
              <a:defRPr/>
            </a:pPr>
            <a:r>
              <a:rPr lang="en-US" sz="2700" dirty="0"/>
              <a:t>No single network is sufficient</a:t>
            </a:r>
          </a:p>
          <a:p>
            <a:pPr marL="219525" indent="-219525">
              <a:spcBef>
                <a:spcPts val="0"/>
              </a:spcBef>
              <a:spcAft>
                <a:spcPts val="1152"/>
              </a:spcAft>
              <a:defRPr/>
            </a:pPr>
            <a:r>
              <a:rPr lang="en-US" sz="2700" dirty="0"/>
              <a:t>Separation into multiple, layered networks</a:t>
            </a:r>
          </a:p>
          <a:p>
            <a:pPr marL="605218" lvl="1" indent="-329287">
              <a:spcBef>
                <a:spcPts val="0"/>
              </a:spcBef>
              <a:spcAft>
                <a:spcPts val="1152"/>
              </a:spcAft>
              <a:buFont typeface="Arial" pitchFamily="34" charset="0"/>
              <a:buChar char="•"/>
              <a:defRPr/>
            </a:pPr>
            <a:r>
              <a:rPr lang="en-US" sz="2300" dirty="0"/>
              <a:t>specialized, efficient solutions</a:t>
            </a:r>
          </a:p>
          <a:p>
            <a:pPr marL="605218" lvl="1" indent="-329287">
              <a:spcBef>
                <a:spcPts val="0"/>
              </a:spcBef>
              <a:spcAft>
                <a:spcPts val="1152"/>
              </a:spcAft>
              <a:buFont typeface="Arial" pitchFamily="34" charset="0"/>
              <a:buChar char="•"/>
              <a:defRPr/>
            </a:pPr>
            <a:r>
              <a:rPr lang="en-US" sz="2300" dirty="0"/>
              <a:t>enables smooth migrations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61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c.com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c.com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9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Times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Times" pitchFamily="18" charset="0"/>
            </a:endParaRPr>
          </a:p>
        </p:txBody>
      </p:sp>
      <p:pic>
        <p:nvPicPr>
          <p:cNvPr id="6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458" y="4892676"/>
            <a:ext cx="676414" cy="90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154885" y="6530975"/>
            <a:ext cx="884058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tabLst>
                <a:tab pos="4344988" algn="ctr"/>
                <a:tab pos="8658225" algn="r"/>
              </a:tabLst>
              <a:defRPr/>
            </a:pPr>
            <a:r>
              <a:rPr lang="en-US" sz="1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©2014	691-0007R1	</a:t>
            </a:r>
            <a:r>
              <a:rPr lang="en-US" sz="1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/>
              </a:rPr>
              <a:t>www.sandc.com</a:t>
            </a:r>
            <a:r>
              <a:rPr lang="en-US" sz="11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auto">
          <a:xfrm flipH="1">
            <a:off x="557588" y="3429000"/>
            <a:ext cx="7990649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3252" name="Title Placeholder 8"/>
          <p:cNvSpPr>
            <a:spLocks noGrp="1"/>
          </p:cNvSpPr>
          <p:nvPr>
            <p:ph type="ctrTitle"/>
          </p:nvPr>
        </p:nvSpPr>
        <p:spPr>
          <a:xfrm>
            <a:off x="566739" y="1819564"/>
            <a:ext cx="7772400" cy="1526312"/>
          </a:xfrm>
        </p:spPr>
        <p:txBody>
          <a:bodyPr lIns="0" tIns="0" rIns="0" bIns="0"/>
          <a:lstStyle>
            <a:lvl1pPr algn="r">
              <a:tabLst>
                <a:tab pos="1939925" algn="l"/>
              </a:tabLst>
              <a:defRPr smtClean="0">
                <a:latin typeface="Arial Narrow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3" name="Text Placeholder 29"/>
          <p:cNvSpPr>
            <a:spLocks noGrp="1"/>
          </p:cNvSpPr>
          <p:nvPr>
            <p:ph type="subTitle" idx="1"/>
          </p:nvPr>
        </p:nvSpPr>
        <p:spPr>
          <a:xfrm>
            <a:off x="1938338" y="3584719"/>
            <a:ext cx="6400800" cy="1752600"/>
          </a:xfrm>
        </p:spPr>
        <p:txBody>
          <a:bodyPr lIns="0" tIns="0" rIns="0" bIns="0"/>
          <a:lstStyle>
            <a:lvl1pPr marL="36513" indent="0" algn="r">
              <a:buFont typeface="Wingdings" charset="2"/>
              <a:buNone/>
              <a:defRPr smtClean="0">
                <a:latin typeface="Arial Narrow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13931810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63" y="4892675"/>
            <a:ext cx="739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47675" y="6530975"/>
            <a:ext cx="825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00" smtClean="0">
                <a:solidFill>
                  <a:srgbClr val="797B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©2012	FILE NUMBER	</a:t>
            </a:r>
            <a:r>
              <a:rPr lang="en-US" sz="900" smtClean="0">
                <a:solidFill>
                  <a:srgbClr val="797B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3"/>
              </a:rPr>
              <a:t>www.sandc.com</a:t>
            </a:r>
            <a:r>
              <a:rPr lang="en-US" sz="900" smtClean="0">
                <a:solidFill>
                  <a:srgbClr val="797B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785813" y="3429000"/>
            <a:ext cx="7553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52" name="Title Placeholder 8"/>
          <p:cNvSpPr>
            <a:spLocks noGrp="1"/>
          </p:cNvSpPr>
          <p:nvPr>
            <p:ph type="ctrTitle"/>
          </p:nvPr>
        </p:nvSpPr>
        <p:spPr>
          <a:xfrm>
            <a:off x="566738" y="1819564"/>
            <a:ext cx="7772400" cy="1526312"/>
          </a:xfrm>
        </p:spPr>
        <p:txBody>
          <a:bodyPr lIns="0" tIns="0" rIns="0" bIns="0"/>
          <a:lstStyle>
            <a:lvl1pPr algn="r">
              <a:tabLst>
                <a:tab pos="1939925" algn="l"/>
              </a:tabLst>
              <a:defRPr smtClean="0">
                <a:latin typeface="Arial Narrow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3" name="Text Placeholder 29"/>
          <p:cNvSpPr>
            <a:spLocks noGrp="1"/>
          </p:cNvSpPr>
          <p:nvPr>
            <p:ph type="subTitle" idx="1"/>
          </p:nvPr>
        </p:nvSpPr>
        <p:spPr>
          <a:xfrm>
            <a:off x="1938338" y="3584719"/>
            <a:ext cx="6400800" cy="1752600"/>
          </a:xfrm>
        </p:spPr>
        <p:txBody>
          <a:bodyPr lIns="0" tIns="0" rIns="0" bIns="0"/>
          <a:lstStyle>
            <a:lvl1pPr marL="36513" indent="0" algn="r">
              <a:buFont typeface="Wingdings" charset="2"/>
              <a:buNone/>
              <a:defRPr smtClean="0">
                <a:latin typeface="Arial Narrow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839858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5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2" y="233266"/>
            <a:ext cx="8270875" cy="1115538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414" y="1423253"/>
            <a:ext cx="8368145" cy="4786890"/>
          </a:xfrm>
        </p:spPr>
        <p:txBody>
          <a:bodyPr/>
          <a:lstStyle>
            <a:lvl1pPr marL="285750" indent="-249238">
              <a:buClr>
                <a:schemeClr val="tx1"/>
              </a:buClr>
              <a:buSzPct val="9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573088" indent="-287338">
              <a:buClr>
                <a:schemeClr val="tx1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738188" indent="-220663">
              <a:buClr>
                <a:schemeClr val="tx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>
              <a:buClr>
                <a:schemeClr val="tx1"/>
              </a:buCl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789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 marL="285750" indent="-250825">
              <a:buFont typeface="Arial" pitchFamily="34" charset="0"/>
              <a:buChar char="•"/>
              <a:tabLst>
                <a:tab pos="230188" algn="l"/>
                <a:tab pos="285750" algn="l"/>
              </a:tabLst>
              <a:defRPr sz="2600">
                <a:latin typeface="Arial Narrow" pitchFamily="34" charset="0"/>
              </a:defRPr>
            </a:lvl1pPr>
            <a:lvl2pPr>
              <a:defRPr sz="22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 marL="285750" indent="-250825">
              <a:buFont typeface="Arial" pitchFamily="34" charset="0"/>
              <a:buChar char="•"/>
              <a:defRPr sz="2600">
                <a:latin typeface="Arial Narrow" pitchFamily="34" charset="0"/>
              </a:defRPr>
            </a:lvl1pPr>
            <a:lvl2pPr>
              <a:defRPr sz="2200">
                <a:latin typeface="Arial Narrow" pitchFamily="34" charset="0"/>
              </a:defRPr>
            </a:lvl2pPr>
            <a:lvl3pPr>
              <a:defRPr sz="2000">
                <a:latin typeface="Arial Narrow" pitchFamily="34" charset="0"/>
              </a:defRPr>
            </a:lvl3pPr>
            <a:lvl4pPr>
              <a:defRPr sz="1800">
                <a:latin typeface="Arial Narrow" pitchFamily="34" charset="0"/>
              </a:defRPr>
            </a:lvl4pPr>
            <a:lvl5pPr>
              <a:defRPr sz="18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140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881938" cy="1143000"/>
          </a:xfrm>
        </p:spPr>
        <p:txBody>
          <a:bodyPr anchor="b">
            <a:normAutofit/>
          </a:bodyPr>
          <a:lstStyle>
            <a:lvl1pPr algn="l">
              <a:defRPr sz="36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072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le w Line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881938" cy="1143000"/>
          </a:xfrm>
        </p:spPr>
        <p:txBody>
          <a:bodyPr anchor="b">
            <a:normAutofit/>
          </a:bodyPr>
          <a:lstStyle>
            <a:lvl1pPr algn="l">
              <a:defRPr sz="36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527" y="1773382"/>
            <a:ext cx="8201891" cy="453505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753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3116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8425" y="228600"/>
            <a:ext cx="8926513" cy="644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ALL CAPS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0064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FFFFFF"/>
              </a:solidFill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70688"/>
            <a:ext cx="9144000" cy="103187"/>
          </a:xfrm>
          <a:prstGeom prst="rect">
            <a:avLst/>
          </a:prstGeom>
          <a:solidFill>
            <a:srgbClr val="0064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FFFFFF"/>
              </a:solidFill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5900" y="6208713"/>
            <a:ext cx="2601913" cy="703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ts val="1363"/>
              </a:lnSpc>
              <a:defRPr/>
            </a:pPr>
            <a:r>
              <a:rPr lang="en-US" sz="1200" dirty="0" smtClean="0">
                <a:solidFill>
                  <a:srgbClr val="FFFFFF"/>
                </a:solidFill>
                <a:cs typeface="Arial" charset="0"/>
              </a:rPr>
              <a:t>www.sandc.com/comms</a:t>
            </a:r>
            <a:r>
              <a:rPr lang="en-US" sz="1000" dirty="0" smtClean="0">
                <a:solidFill>
                  <a:srgbClr val="FFFFFF"/>
                </a:solidFill>
                <a:cs typeface="Arial" charset="0"/>
              </a:rPr>
              <a:t/>
            </a:r>
            <a:br>
              <a:rPr lang="en-US" sz="1000" dirty="0" smtClean="0">
                <a:solidFill>
                  <a:srgbClr val="FFFFFF"/>
                </a:solidFill>
                <a:cs typeface="Arial" charset="0"/>
              </a:rPr>
            </a:br>
            <a:r>
              <a:rPr lang="en-US" sz="800" dirty="0" smtClean="0">
                <a:solidFill>
                  <a:srgbClr val="FFFFFF"/>
                </a:solidFill>
                <a:cs typeface="Arial" charset="0"/>
              </a:rPr>
              <a:t>©2012 S&amp;C Electric Company. All Rights Reserved. </a:t>
            </a:r>
            <a:endParaRPr lang="en-US" sz="1600" dirty="0" smtClean="0">
              <a:solidFill>
                <a:srgbClr val="FFFFFF"/>
              </a:solidFill>
              <a:cs typeface="Arial" charset="0"/>
            </a:endParaRPr>
          </a:p>
          <a:p>
            <a:pPr algn="ctr" eaLnBrk="1" hangingPunct="1">
              <a:defRPr/>
            </a:pPr>
            <a:endParaRPr lang="en-US" sz="1600" dirty="0" smtClean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6" y="296328"/>
            <a:ext cx="8384706" cy="1115539"/>
          </a:xfrm>
        </p:spPr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77" y="1486313"/>
            <a:ext cx="8394069" cy="4786891"/>
          </a:xfrm>
        </p:spPr>
        <p:txBody>
          <a:bodyPr/>
          <a:lstStyle>
            <a:lvl1pPr marL="285750" indent="-249238">
              <a:lnSpc>
                <a:spcPct val="85000"/>
              </a:lnSpc>
              <a:buSzPct val="95000"/>
              <a:buFont typeface="Arial" pitchFamily="34" charset="0"/>
              <a:buChar char="•"/>
              <a:defRPr>
                <a:latin typeface="Arial Narrow" pitchFamily="34" charset="0"/>
              </a:defRPr>
            </a:lvl1pPr>
            <a:lvl2pPr marL="573088" indent="-287338">
              <a:lnSpc>
                <a:spcPct val="85000"/>
              </a:lnSpc>
              <a:buFont typeface="Arial" pitchFamily="34" charset="0"/>
              <a:buChar char="–"/>
              <a:defRPr>
                <a:latin typeface="Arial Narrow" pitchFamily="34" charset="0"/>
              </a:defRPr>
            </a:lvl2pPr>
            <a:lvl3pPr marL="738188" indent="-220663">
              <a:lnSpc>
                <a:spcPct val="85000"/>
              </a:lnSpc>
              <a:buFont typeface="Wingdings" pitchFamily="2" charset="2"/>
              <a:buChar char="§"/>
              <a:defRPr>
                <a:latin typeface="Arial Narrow" pitchFamily="34" charset="0"/>
              </a:defRPr>
            </a:lvl3pPr>
            <a:lvl4pPr>
              <a:lnSpc>
                <a:spcPct val="85000"/>
              </a:lnSpc>
              <a:defRPr>
                <a:latin typeface="Arial Narrow" pitchFamily="34" charset="0"/>
              </a:defRPr>
            </a:lvl4pPr>
            <a:lvl5pPr>
              <a:lnSpc>
                <a:spcPct val="85000"/>
              </a:lnSpc>
              <a:defRPr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3041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079" y="1479552"/>
            <a:ext cx="4126997" cy="4525963"/>
          </a:xfrm>
        </p:spPr>
        <p:txBody>
          <a:bodyPr/>
          <a:lstStyle>
            <a:lvl1pPr marL="285750" indent="-250825">
              <a:buFont typeface="Arial" pitchFamily="34" charset="0"/>
              <a:buChar char="•"/>
              <a:tabLst>
                <a:tab pos="230188" algn="l"/>
                <a:tab pos="285750" algn="l"/>
              </a:tabLst>
              <a:defRPr sz="24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400">
                <a:latin typeface="Arial Narrow" pitchFamily="34" charset="0"/>
              </a:defRPr>
            </a:lvl4pPr>
            <a:lvl5pPr>
              <a:defRPr sz="24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0782" y="1479552"/>
            <a:ext cx="4126997" cy="4525963"/>
          </a:xfrm>
        </p:spPr>
        <p:txBody>
          <a:bodyPr/>
          <a:lstStyle>
            <a:lvl1pPr marL="285750" indent="-250825">
              <a:buFont typeface="Arial" pitchFamily="34" charset="0"/>
              <a:buChar char="•"/>
              <a:defRPr sz="24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400">
                <a:latin typeface="Arial Narrow" pitchFamily="34" charset="0"/>
              </a:defRPr>
            </a:lvl4pPr>
            <a:lvl5pPr>
              <a:defRPr sz="24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2440" y="296328"/>
            <a:ext cx="8384706" cy="1115539"/>
          </a:xfrm>
        </p:spPr>
        <p:txBody>
          <a:bodyPr/>
          <a:lstStyle>
            <a:lvl1pPr algn="l">
              <a:defRPr sz="32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4763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7" y="292103"/>
            <a:ext cx="8394700" cy="1126067"/>
          </a:xfrm>
        </p:spPr>
        <p:txBody>
          <a:bodyPr anchor="ctr">
            <a:normAutofit/>
          </a:bodyPr>
          <a:lstStyle>
            <a:lvl1pPr algn="l">
              <a:defRPr sz="3200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691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le w Line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7" y="292103"/>
            <a:ext cx="8394700" cy="1126067"/>
          </a:xfrm>
        </p:spPr>
        <p:txBody>
          <a:bodyPr anchor="ctr">
            <a:normAutofit/>
          </a:bodyPr>
          <a:lstStyle>
            <a:lvl1pPr algn="l">
              <a:defRPr sz="3200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73077" y="1468967"/>
            <a:ext cx="8394700" cy="481118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9426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59942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99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9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485" y="4892678"/>
            <a:ext cx="59672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2"/>
          <p:cNvSpPr>
            <a:spLocks noChangeShapeType="1"/>
          </p:cNvSpPr>
          <p:nvPr userDrawn="1"/>
        </p:nvSpPr>
        <p:spPr bwMode="auto">
          <a:xfrm flipH="1">
            <a:off x="785814" y="3429000"/>
            <a:ext cx="7768251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252" name="Title Placeholder 8"/>
          <p:cNvSpPr>
            <a:spLocks noGrp="1"/>
          </p:cNvSpPr>
          <p:nvPr>
            <p:ph type="ctrTitle" hasCustomPrompt="1"/>
          </p:nvPr>
        </p:nvSpPr>
        <p:spPr>
          <a:xfrm>
            <a:off x="566739" y="1819564"/>
            <a:ext cx="7987326" cy="1526312"/>
          </a:xfrm>
        </p:spPr>
        <p:txBody>
          <a:bodyPr lIns="0" tIns="0" rIns="0" bIns="0"/>
          <a:lstStyle>
            <a:lvl1pPr algn="r">
              <a:tabLst>
                <a:tab pos="1939925" algn="l"/>
              </a:tabLst>
              <a:defRPr smtClean="0">
                <a:latin typeface="Arial Narrow" charset="0"/>
              </a:defRPr>
            </a:lvl1pPr>
          </a:lstStyle>
          <a:p>
            <a:pPr lvl="0"/>
            <a:r>
              <a:rPr lang="en-US" noProof="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3206971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8425" y="228600"/>
            <a:ext cx="8926514" cy="654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ALL CAPS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0064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770689"/>
            <a:ext cx="9144000" cy="103187"/>
          </a:xfrm>
          <a:prstGeom prst="rect">
            <a:avLst/>
          </a:prstGeom>
          <a:solidFill>
            <a:srgbClr val="0064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5900" y="6208718"/>
            <a:ext cx="2601913" cy="69762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363"/>
              </a:lnSpc>
              <a:defRPr/>
            </a:pP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www.sandc.com/comms</a:t>
            </a:r>
            <a:r>
              <a:rPr lang="en-US" sz="1000" dirty="0" smtClean="0">
                <a:cs typeface="Arial" charset="0"/>
              </a:rPr>
              <a:t/>
            </a:r>
            <a:br>
              <a:rPr lang="en-US" sz="1000" dirty="0" smtClean="0">
                <a:cs typeface="Arial" charset="0"/>
              </a:rPr>
            </a:br>
            <a:r>
              <a:rPr lang="en-US" sz="800" dirty="0" smtClean="0">
                <a:cs typeface="Arial" charset="0"/>
              </a:rPr>
              <a:t>©</a:t>
            </a:r>
            <a:r>
              <a:rPr lang="en-US" sz="800" dirty="0" smtClean="0">
                <a:cs typeface="Arial" charset="0"/>
              </a:rPr>
              <a:t>2015</a:t>
            </a:r>
            <a:r>
              <a:rPr lang="en-US" sz="800" baseline="0" dirty="0" smtClean="0">
                <a:cs typeface="Arial" charset="0"/>
              </a:rPr>
              <a:t> </a:t>
            </a:r>
            <a:r>
              <a:rPr lang="en-US" sz="800" dirty="0" smtClean="0">
                <a:cs typeface="Arial" charset="0"/>
              </a:rPr>
              <a:t>S&amp;C Electric Company. All Rights Reserved. </a:t>
            </a:r>
            <a:endParaRPr lang="en-US" sz="1600" dirty="0" smtClean="0">
              <a:cs typeface="Arial" charset="0"/>
            </a:endParaRPr>
          </a:p>
          <a:p>
            <a:pPr eaLnBrk="1" hangingPunct="1">
              <a:defRPr/>
            </a:pPr>
            <a:endParaRPr lang="en-US" sz="16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75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9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Times" pitchFamily="18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Times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73077" y="292103"/>
            <a:ext cx="8394700" cy="112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79565" y="1468968"/>
            <a:ext cx="8488212" cy="48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73064" y="6530975"/>
            <a:ext cx="849471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tabLst>
                <a:tab pos="3997325" algn="ctr"/>
                <a:tab pos="8286750" algn="r"/>
              </a:tabLst>
              <a:defRPr/>
            </a:pPr>
            <a:r>
              <a:rPr lang="en-US" sz="9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fld id="{DED94251-BC7B-457E-8D67-60945DB61A77}" type="slidenum">
              <a:rPr lang="en-US" sz="9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spcBef>
                  <a:spcPct val="50000"/>
                </a:spcBef>
                <a:tabLst>
                  <a:tab pos="3997325" algn="ctr"/>
                  <a:tab pos="8286750" algn="r"/>
                </a:tabLst>
                <a:defRPr/>
              </a:pPr>
              <a:t>‹#›</a:t>
            </a:fld>
            <a:endParaRPr lang="en-US" sz="9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7" r:id="rId1"/>
    <p:sldLayoutId id="2147483973" r:id="rId2"/>
    <p:sldLayoutId id="2147483974" r:id="rId3"/>
    <p:sldLayoutId id="2147483975" r:id="rId4"/>
    <p:sldLayoutId id="2147483992" r:id="rId5"/>
    <p:sldLayoutId id="2147483976" r:id="rId6"/>
    <p:sldLayoutId id="2147483978" r:id="rId7"/>
    <p:sldLayoutId id="2147483993" r:id="rId8"/>
    <p:sldLayoutId id="2147483994" r:id="rId9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9pPr>
    </p:titleStyle>
    <p:bodyStyle>
      <a:lvl1pPr marL="285750" indent="-249238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rgbClr val="009900"/>
        </a:buClr>
        <a:buFont typeface="Arial" pitchFamily="34" charset="0"/>
        <a:buChar char="•"/>
        <a:tabLst>
          <a:tab pos="285750" algn="l"/>
        </a:tabLst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1pPr>
      <a:lvl2pPr marL="573088" indent="-287338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Font typeface="Arial" charset="0"/>
        <a:buChar char="–"/>
        <a:tabLst>
          <a:tab pos="285750" algn="l"/>
        </a:tabLst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2pPr>
      <a:lvl3pPr marL="738188" indent="-22066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85000"/>
        <a:buFont typeface="Arial" charset="0"/>
        <a:buChar char="•"/>
        <a:tabLst>
          <a:tab pos="285750" algn="l"/>
        </a:tabLst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3pPr>
      <a:lvl4pPr marL="1025525" indent="-2222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90000"/>
        <a:buFont typeface="Arial" charset="0"/>
        <a:buChar char="–"/>
        <a:tabLst>
          <a:tab pos="285750" algn="l"/>
        </a:tabLst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4pPr>
      <a:lvl5pPr marL="1311275" indent="-2222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75000"/>
        <a:buFont typeface="Arial" charset="0"/>
        <a:buChar char="•"/>
        <a:tabLst>
          <a:tab pos="285750" algn="l"/>
        </a:tabLst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endParaRPr lang="en-US" sz="1600">
              <a:solidFill>
                <a:srgbClr val="FFFFFF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123825"/>
            <a:ext cx="8270875" cy="11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49262" y="1414496"/>
            <a:ext cx="8253413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47675" y="6530975"/>
            <a:ext cx="825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00" smtClean="0">
                <a:solidFill>
                  <a:srgbClr val="797B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		</a:t>
            </a:r>
            <a:fld id="{DED94251-BC7B-457E-8D67-60945DB61A77}" type="slidenum">
              <a:rPr lang="en-US" sz="900" smtClean="0">
                <a:solidFill>
                  <a:srgbClr val="797B7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en-US" sz="900" smtClean="0">
              <a:solidFill>
                <a:srgbClr val="797B7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074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charset="0"/>
        </a:defRPr>
      </a:lvl9pPr>
    </p:titleStyle>
    <p:bodyStyle>
      <a:lvl1pPr marL="285750" indent="-249238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rgbClr val="009900"/>
        </a:buClr>
        <a:buFont typeface="Arial" pitchFamily="34" charset="0"/>
        <a:buChar char="•"/>
        <a:tabLst>
          <a:tab pos="285750" algn="l"/>
        </a:tabLst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1pPr>
      <a:lvl2pPr marL="573088" indent="-287338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Font typeface="Arial" charset="0"/>
        <a:buChar char="–"/>
        <a:tabLst>
          <a:tab pos="285750" algn="l"/>
        </a:tabLst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2pPr>
      <a:lvl3pPr marL="738188" indent="-22066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85000"/>
        <a:buFont typeface="Arial" charset="0"/>
        <a:buChar char="•"/>
        <a:tabLst>
          <a:tab pos="285750" algn="l"/>
        </a:tabLst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3pPr>
      <a:lvl4pPr marL="1025525" indent="-2222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90000"/>
        <a:buFont typeface="Arial" charset="0"/>
        <a:buChar char="–"/>
        <a:tabLst>
          <a:tab pos="285750" algn="l"/>
        </a:tabLst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4pPr>
      <a:lvl5pPr marL="1311275" indent="-2222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09900"/>
        </a:buClr>
        <a:buSzPct val="75000"/>
        <a:buFont typeface="Arial" charset="0"/>
        <a:buChar char="•"/>
        <a:tabLst>
          <a:tab pos="285750" algn="l"/>
        </a:tabLst>
        <a:defRPr sz="2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mailto:Rohit.Sharma@sandc.com" TargetMode="External"/><Relationship Id="rId4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5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5415150" y="310162"/>
            <a:ext cx="3616309" cy="18392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Rohit Sharma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Product Manager - Grid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Connectivity</a:t>
            </a: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S&amp;C Electric Company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5"/>
              </a:rPr>
              <a:t>Rohit.Sharma@sandc.com</a:t>
            </a: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6"/>
          <p:cNvSpPr>
            <a:spLocks noGrp="1"/>
          </p:cNvSpPr>
          <p:nvPr>
            <p:ph sz="quarter" idx="4294967295"/>
            <p:custDataLst>
              <p:tags r:id="rId3"/>
            </p:custDataLst>
          </p:nvPr>
        </p:nvSpPr>
        <p:spPr>
          <a:xfrm>
            <a:off x="886266" y="3805617"/>
            <a:ext cx="7751298" cy="676655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Understanding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Options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069145" y="4482267"/>
            <a:ext cx="6921305" cy="0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7512" y="4603762"/>
            <a:ext cx="8205849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700" dirty="0">
                <a:solidFill>
                  <a:srgbClr val="008265"/>
                </a:solidFill>
                <a:latin typeface="+mn-lt"/>
                <a:cs typeface="Calibri" pitchFamily="34" charset="0"/>
              </a:rPr>
              <a:t>Methodology for Evaluation and Selection of Wireless Communication Systems for Smart Grid Applications</a:t>
            </a:r>
            <a:endParaRPr lang="en-US" kern="700" dirty="0">
              <a:solidFill>
                <a:srgbClr val="008265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8" name="Picture 2" descr="C:\Users\goldshte\AppData\Local\Microsoft\Windows\Temporary Internet Files\Content.Outlook\GZ3ZRQOV\Mcmyk-tag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01" y="3118089"/>
            <a:ext cx="5696724" cy="73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182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7893" y="917073"/>
            <a:ext cx="8456419" cy="5567056"/>
          </a:xfrm>
          <a:prstGeom prst="roundRect">
            <a:avLst/>
          </a:prstGeom>
          <a:gradFill>
            <a:gsLst>
              <a:gs pos="0">
                <a:srgbClr val="7030A0"/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438" y="316374"/>
            <a:ext cx="7881938" cy="650471"/>
          </a:xfrm>
        </p:spPr>
        <p:txBody>
          <a:bodyPr>
            <a:normAutofit/>
          </a:bodyPr>
          <a:lstStyle/>
          <a:p>
            <a:r>
              <a:rPr lang="en-US" dirty="0"/>
              <a:t>Public cellular networks </a:t>
            </a:r>
            <a:r>
              <a:rPr lang="en-US" dirty="0" smtClean="0"/>
              <a:t>(P2MP)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0634" y="807054"/>
            <a:ext cx="432116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Master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connects remote stations</a:t>
            </a: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Single point of failure</a:t>
            </a: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Coverage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and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overlap issues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Quality of Service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burns channel capacity</a:t>
            </a: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PSBN build-out and cost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93676" y="1214134"/>
            <a:ext cx="2907439" cy="1432754"/>
            <a:chOff x="953" y="1406"/>
            <a:chExt cx="4227" cy="2359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363" y="2033"/>
              <a:ext cx="325" cy="739"/>
              <a:chOff x="0" y="0"/>
              <a:chExt cx="463" cy="1050"/>
            </a:xfrm>
          </p:grpSpPr>
          <p:grpSp>
            <p:nvGrpSpPr>
              <p:cNvPr id="72" name="Group 6"/>
              <p:cNvGrpSpPr>
                <a:grpSpLocks/>
              </p:cNvGrpSpPr>
              <p:nvPr/>
            </p:nvGrpSpPr>
            <p:grpSpPr bwMode="auto">
              <a:xfrm>
                <a:off x="128" y="144"/>
                <a:ext cx="72" cy="906"/>
                <a:chOff x="0" y="0"/>
                <a:chExt cx="72" cy="905"/>
              </a:xfrm>
            </p:grpSpPr>
            <p:sp>
              <p:nvSpPr>
                <p:cNvPr id="77" name="AutoShape 7"/>
                <p:cNvSpPr>
                  <a:spLocks/>
                </p:cNvSpPr>
                <p:nvPr/>
              </p:nvSpPr>
              <p:spPr bwMode="auto">
                <a:xfrm>
                  <a:off x="0" y="0"/>
                  <a:ext cx="72" cy="90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8" name="AutoShape 8"/>
                <p:cNvSpPr>
                  <a:spLocks/>
                </p:cNvSpPr>
                <p:nvPr/>
              </p:nvSpPr>
              <p:spPr bwMode="auto">
                <a:xfrm>
                  <a:off x="0" y="0"/>
                  <a:ext cx="72" cy="22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>
                <a:grpSpLocks/>
              </p:cNvGrpSpPr>
              <p:nvPr/>
            </p:nvGrpSpPr>
            <p:grpSpPr bwMode="auto">
              <a:xfrm rot="18900000" flipH="1">
                <a:off x="75" y="59"/>
                <a:ext cx="311" cy="344"/>
                <a:chOff x="0" y="0"/>
                <a:chExt cx="311" cy="344"/>
              </a:xfrm>
            </p:grpSpPr>
            <p:sp>
              <p:nvSpPr>
                <p:cNvPr id="74" name="AutoShape 10"/>
                <p:cNvSpPr>
                  <a:spLocks/>
                </p:cNvSpPr>
                <p:nvPr/>
              </p:nvSpPr>
              <p:spPr bwMode="auto">
                <a:xfrm>
                  <a:off x="0" y="0"/>
                  <a:ext cx="311" cy="3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1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9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5" name="AutoShape 11"/>
                <p:cNvSpPr>
                  <a:spLocks/>
                </p:cNvSpPr>
                <p:nvPr/>
              </p:nvSpPr>
              <p:spPr bwMode="auto">
                <a:xfrm>
                  <a:off x="0" y="0"/>
                  <a:ext cx="311" cy="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6" name="AutoShape 12"/>
                <p:cNvSpPr>
                  <a:spLocks/>
                </p:cNvSpPr>
                <p:nvPr/>
              </p:nvSpPr>
              <p:spPr bwMode="auto">
                <a:xfrm>
                  <a:off x="283" y="0"/>
                  <a:ext cx="28" cy="3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1"/>
                      </a:moveTo>
                      <a:lnTo>
                        <a:pt x="0" y="21600"/>
                      </a:lnTo>
                      <a:lnTo>
                        <a:pt x="21600" y="19819"/>
                      </a:lnTo>
                      <a:lnTo>
                        <a:pt x="21600" y="0"/>
                      </a:lnTo>
                      <a:lnTo>
                        <a:pt x="0" y="1781"/>
                      </a:lnTo>
                      <a:close/>
                      <a:moveTo>
                        <a:pt x="0" y="1781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pic>
          <p:nvPicPr>
            <p:cNvPr id="11" name="Picture 1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" y="2429"/>
              <a:ext cx="1436" cy="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1" y="2550"/>
              <a:ext cx="829" cy="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092"/>
              <a:ext cx="795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" y="2873"/>
              <a:ext cx="676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9" y="3321"/>
              <a:ext cx="429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" y="1410"/>
              <a:ext cx="679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" y="1877"/>
              <a:ext cx="49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oup 20"/>
            <p:cNvGrpSpPr>
              <a:grpSpLocks/>
            </p:cNvGrpSpPr>
            <p:nvPr/>
          </p:nvGrpSpPr>
          <p:grpSpPr bwMode="auto">
            <a:xfrm>
              <a:off x="3159" y="1832"/>
              <a:ext cx="94" cy="213"/>
              <a:chOff x="0" y="0"/>
              <a:chExt cx="132" cy="301"/>
            </a:xfrm>
          </p:grpSpPr>
          <p:grpSp>
            <p:nvGrpSpPr>
              <p:cNvPr id="65" name="Group 21"/>
              <p:cNvGrpSpPr>
                <a:grpSpLocks/>
              </p:cNvGrpSpPr>
              <p:nvPr/>
            </p:nvGrpSpPr>
            <p:grpSpPr bwMode="auto">
              <a:xfrm flipH="1">
                <a:off x="75" y="41"/>
                <a:ext cx="20" cy="260"/>
                <a:chOff x="0" y="0"/>
                <a:chExt cx="19" cy="260"/>
              </a:xfrm>
            </p:grpSpPr>
            <p:sp>
              <p:nvSpPr>
                <p:cNvPr id="70" name="AutoShape 22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" name="AutoShape 23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6" name="Group 24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67" name="AutoShape 25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" name="AutoShape 26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9" name="AutoShape 27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9" name="Group 28"/>
            <p:cNvGrpSpPr>
              <a:grpSpLocks/>
            </p:cNvGrpSpPr>
            <p:nvPr/>
          </p:nvGrpSpPr>
          <p:grpSpPr bwMode="auto">
            <a:xfrm>
              <a:off x="3580" y="1406"/>
              <a:ext cx="93" cy="212"/>
              <a:chOff x="0" y="0"/>
              <a:chExt cx="132" cy="301"/>
            </a:xfrm>
          </p:grpSpPr>
          <p:grpSp>
            <p:nvGrpSpPr>
              <p:cNvPr id="58" name="Group 29"/>
              <p:cNvGrpSpPr>
                <a:grpSpLocks/>
              </p:cNvGrpSpPr>
              <p:nvPr/>
            </p:nvGrpSpPr>
            <p:grpSpPr bwMode="auto">
              <a:xfrm flipH="1">
                <a:off x="75" y="41"/>
                <a:ext cx="20" cy="260"/>
                <a:chOff x="0" y="0"/>
                <a:chExt cx="19" cy="260"/>
              </a:xfrm>
            </p:grpSpPr>
            <p:sp>
              <p:nvSpPr>
                <p:cNvPr id="63" name="AutoShape 30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" name="AutoShape 31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9" name="Group 32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60" name="AutoShape 33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" name="AutoShape 34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2" name="AutoShape 35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" name="Group 36"/>
            <p:cNvGrpSpPr>
              <a:grpSpLocks/>
            </p:cNvGrpSpPr>
            <p:nvPr/>
          </p:nvGrpSpPr>
          <p:grpSpPr bwMode="auto">
            <a:xfrm>
              <a:off x="4117" y="2808"/>
              <a:ext cx="93" cy="213"/>
              <a:chOff x="0" y="0"/>
              <a:chExt cx="132" cy="301"/>
            </a:xfrm>
          </p:grpSpPr>
          <p:grpSp>
            <p:nvGrpSpPr>
              <p:cNvPr id="51" name="Group 37"/>
              <p:cNvGrpSpPr>
                <a:grpSpLocks/>
              </p:cNvGrpSpPr>
              <p:nvPr/>
            </p:nvGrpSpPr>
            <p:grpSpPr bwMode="auto">
              <a:xfrm flipH="1">
                <a:off x="75" y="41"/>
                <a:ext cx="20" cy="260"/>
                <a:chOff x="0" y="0"/>
                <a:chExt cx="19" cy="260"/>
              </a:xfrm>
            </p:grpSpPr>
            <p:sp>
              <p:nvSpPr>
                <p:cNvPr id="56" name="AutoShape 38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7" name="AutoShape 39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2" name="Group 40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53" name="AutoShape 41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4" name="AutoShape 42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5" name="AutoShape 43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1" name="Group 44"/>
            <p:cNvGrpSpPr>
              <a:grpSpLocks/>
            </p:cNvGrpSpPr>
            <p:nvPr/>
          </p:nvGrpSpPr>
          <p:grpSpPr bwMode="auto">
            <a:xfrm>
              <a:off x="3312" y="3052"/>
              <a:ext cx="94" cy="213"/>
              <a:chOff x="0" y="0"/>
              <a:chExt cx="132" cy="301"/>
            </a:xfrm>
          </p:grpSpPr>
          <p:grpSp>
            <p:nvGrpSpPr>
              <p:cNvPr id="44" name="Group 45"/>
              <p:cNvGrpSpPr>
                <a:grpSpLocks/>
              </p:cNvGrpSpPr>
              <p:nvPr/>
            </p:nvGrpSpPr>
            <p:grpSpPr bwMode="auto">
              <a:xfrm flipH="1">
                <a:off x="75" y="41"/>
                <a:ext cx="20" cy="260"/>
                <a:chOff x="0" y="0"/>
                <a:chExt cx="19" cy="260"/>
              </a:xfrm>
            </p:grpSpPr>
            <p:sp>
              <p:nvSpPr>
                <p:cNvPr id="49" name="AutoShape 46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0" name="AutoShape 47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5" name="Group 48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46" name="AutoShape 49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7" name="AutoShape 50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8" name="AutoShape 51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2" name="Group 52"/>
            <p:cNvGrpSpPr>
              <a:grpSpLocks/>
            </p:cNvGrpSpPr>
            <p:nvPr/>
          </p:nvGrpSpPr>
          <p:grpSpPr bwMode="auto">
            <a:xfrm>
              <a:off x="3949" y="3191"/>
              <a:ext cx="93" cy="211"/>
              <a:chOff x="0" y="0"/>
              <a:chExt cx="132" cy="301"/>
            </a:xfrm>
          </p:grpSpPr>
          <p:grpSp>
            <p:nvGrpSpPr>
              <p:cNvPr id="37" name="Group 53"/>
              <p:cNvGrpSpPr>
                <a:grpSpLocks/>
              </p:cNvGrpSpPr>
              <p:nvPr/>
            </p:nvGrpSpPr>
            <p:grpSpPr bwMode="auto">
              <a:xfrm flipH="1">
                <a:off x="75" y="41"/>
                <a:ext cx="20" cy="260"/>
                <a:chOff x="0" y="0"/>
                <a:chExt cx="19" cy="260"/>
              </a:xfrm>
            </p:grpSpPr>
            <p:sp>
              <p:nvSpPr>
                <p:cNvPr id="42" name="AutoShape 54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3" name="AutoShape 55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8" name="Group 56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39" name="AutoShape 57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0" name="AutoShape 58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" name="AutoShape 59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23" name="Line 60"/>
            <p:cNvSpPr>
              <a:spLocks noChangeShapeType="1"/>
            </p:cNvSpPr>
            <p:nvPr/>
          </p:nvSpPr>
          <p:spPr bwMode="auto">
            <a:xfrm rot="10800000" flipH="1">
              <a:off x="1682" y="1901"/>
              <a:ext cx="1431" cy="27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Line 61"/>
            <p:cNvSpPr>
              <a:spLocks noChangeShapeType="1"/>
            </p:cNvSpPr>
            <p:nvPr/>
          </p:nvSpPr>
          <p:spPr bwMode="auto">
            <a:xfrm>
              <a:off x="1658" y="2273"/>
              <a:ext cx="2474" cy="58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Line 62"/>
            <p:cNvSpPr>
              <a:spLocks noChangeShapeType="1"/>
            </p:cNvSpPr>
            <p:nvPr/>
          </p:nvSpPr>
          <p:spPr bwMode="auto">
            <a:xfrm>
              <a:off x="1645" y="2324"/>
              <a:ext cx="1665" cy="73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Line 63"/>
            <p:cNvSpPr>
              <a:spLocks noChangeShapeType="1"/>
            </p:cNvSpPr>
            <p:nvPr/>
          </p:nvSpPr>
          <p:spPr bwMode="auto">
            <a:xfrm>
              <a:off x="1661" y="2294"/>
              <a:ext cx="2259" cy="918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rot="10800000" flipH="1">
              <a:off x="1625" y="1474"/>
              <a:ext cx="1935" cy="604"/>
            </a:xfrm>
            <a:prstGeom prst="line">
              <a:avLst/>
            </a:prstGeom>
            <a:noFill/>
            <a:ln w="15875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8" name="Group 65"/>
            <p:cNvGrpSpPr>
              <a:grpSpLocks/>
            </p:cNvGrpSpPr>
            <p:nvPr/>
          </p:nvGrpSpPr>
          <p:grpSpPr bwMode="auto">
            <a:xfrm>
              <a:off x="4707" y="2433"/>
              <a:ext cx="93" cy="211"/>
              <a:chOff x="0" y="0"/>
              <a:chExt cx="132" cy="301"/>
            </a:xfrm>
          </p:grpSpPr>
          <p:grpSp>
            <p:nvGrpSpPr>
              <p:cNvPr id="30" name="Group 66"/>
              <p:cNvGrpSpPr>
                <a:grpSpLocks/>
              </p:cNvGrpSpPr>
              <p:nvPr/>
            </p:nvGrpSpPr>
            <p:grpSpPr bwMode="auto">
              <a:xfrm flipH="1">
                <a:off x="73" y="41"/>
                <a:ext cx="20" cy="260"/>
                <a:chOff x="0" y="0"/>
                <a:chExt cx="19" cy="260"/>
              </a:xfrm>
            </p:grpSpPr>
            <p:sp>
              <p:nvSpPr>
                <p:cNvPr id="35" name="AutoShape 67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26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1209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1"/>
                        <a:pt x="4835" y="21600"/>
                        <a:pt x="10800" y="21600"/>
                      </a:cubicBezTo>
                      <a:cubicBezTo>
                        <a:pt x="16765" y="21600"/>
                        <a:pt x="21600" y="20391"/>
                        <a:pt x="21600" y="18900"/>
                      </a:cubicBezTo>
                      <a:lnTo>
                        <a:pt x="21600" y="2700"/>
                      </a:lnTo>
                      <a:cubicBezTo>
                        <a:pt x="21600" y="1209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96969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6" name="AutoShape 68"/>
                <p:cNvSpPr>
                  <a:spLocks/>
                </p:cNvSpPr>
                <p:nvPr/>
              </p:nvSpPr>
              <p:spPr bwMode="auto">
                <a:xfrm>
                  <a:off x="0" y="0"/>
                  <a:ext cx="19" cy="6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0800" y="0"/>
                      </a:moveTo>
                      <a:cubicBezTo>
                        <a:pt x="4835" y="0"/>
                        <a:pt x="0" y="4835"/>
                        <a:pt x="0" y="10800"/>
                      </a:cubicBezTo>
                      <a:cubicBezTo>
                        <a:pt x="0" y="16765"/>
                        <a:pt x="4835" y="21600"/>
                        <a:pt x="10800" y="21600"/>
                      </a:cubicBezTo>
                      <a:cubicBezTo>
                        <a:pt x="16765" y="21600"/>
                        <a:pt x="21600" y="16765"/>
                        <a:pt x="21600" y="10800"/>
                      </a:cubicBezTo>
                      <a:cubicBezTo>
                        <a:pt x="21600" y="4835"/>
                        <a:pt x="16765" y="0"/>
                        <a:pt x="10800" y="0"/>
                      </a:cubicBezTo>
                      <a:close/>
                      <a:moveTo>
                        <a:pt x="10800" y="0"/>
                      </a:moveTo>
                    </a:path>
                  </a:pathLst>
                </a:custGeom>
                <a:solidFill>
                  <a:srgbClr val="ABABA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31" name="Group 69"/>
              <p:cNvGrpSpPr>
                <a:grpSpLocks/>
              </p:cNvGrpSpPr>
              <p:nvPr/>
            </p:nvGrpSpPr>
            <p:grpSpPr bwMode="auto">
              <a:xfrm rot="2700000">
                <a:off x="21" y="17"/>
                <a:ext cx="90" cy="98"/>
                <a:chOff x="0" y="0"/>
                <a:chExt cx="89" cy="98"/>
              </a:xfrm>
            </p:grpSpPr>
            <p:sp>
              <p:nvSpPr>
                <p:cNvPr id="32" name="AutoShape 70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600"/>
                    <a:gd name="T25" fmla="*/ 0 h 21600"/>
                    <a:gd name="T26" fmla="*/ 21600 w 21600"/>
                    <a:gd name="T27" fmla="*/ 2160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952" y="0"/>
                      </a:moveTo>
                      <a:lnTo>
                        <a:pt x="0" y="1782"/>
                      </a:ln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618F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3" name="AutoShape 71"/>
                <p:cNvSpPr>
                  <a:spLocks/>
                </p:cNvSpPr>
                <p:nvPr/>
              </p:nvSpPr>
              <p:spPr bwMode="auto">
                <a:xfrm>
                  <a:off x="0" y="0"/>
                  <a:ext cx="89" cy="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952" y="0"/>
                      </a:moveTo>
                      <a:lnTo>
                        <a:pt x="0" y="21600"/>
                      </a:lnTo>
                      <a:lnTo>
                        <a:pt x="19648" y="21600"/>
                      </a:lnTo>
                      <a:lnTo>
                        <a:pt x="21600" y="0"/>
                      </a:lnTo>
                      <a:lnTo>
                        <a:pt x="1952" y="0"/>
                      </a:lnTo>
                      <a:close/>
                      <a:moveTo>
                        <a:pt x="1952" y="0"/>
                      </a:moveTo>
                    </a:path>
                  </a:pathLst>
                </a:custGeom>
                <a:solidFill>
                  <a:srgbClr val="80A5F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4" name="AutoShape 72"/>
                <p:cNvSpPr>
                  <a:spLocks/>
                </p:cNvSpPr>
                <p:nvPr/>
              </p:nvSpPr>
              <p:spPr bwMode="auto">
                <a:xfrm>
                  <a:off x="81" y="0"/>
                  <a:ext cx="8" cy="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1600"/>
                    <a:gd name="T19" fmla="*/ 0 h 21600"/>
                    <a:gd name="T20" fmla="*/ 21600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0" y="1782"/>
                      </a:moveTo>
                      <a:lnTo>
                        <a:pt x="0" y="21600"/>
                      </a:lnTo>
                      <a:lnTo>
                        <a:pt x="21600" y="19818"/>
                      </a:lnTo>
                      <a:lnTo>
                        <a:pt x="21600" y="0"/>
                      </a:lnTo>
                      <a:lnTo>
                        <a:pt x="0" y="1782"/>
                      </a:lnTo>
                      <a:close/>
                      <a:moveTo>
                        <a:pt x="0" y="1782"/>
                      </a:moveTo>
                    </a:path>
                  </a:pathLst>
                </a:custGeom>
                <a:solidFill>
                  <a:srgbClr val="4D72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lIns="0" tIns="0" rIns="0" bIns="0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</p:grpSp>
        <p:sp>
          <p:nvSpPr>
            <p:cNvPr id="29" name="Line 73"/>
            <p:cNvSpPr>
              <a:spLocks noChangeShapeType="1"/>
            </p:cNvSpPr>
            <p:nvPr/>
          </p:nvSpPr>
          <p:spPr bwMode="auto">
            <a:xfrm>
              <a:off x="1688" y="2256"/>
              <a:ext cx="3046" cy="22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134" name="Table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00954"/>
              </p:ext>
            </p:extLst>
          </p:nvPr>
        </p:nvGraphicFramePr>
        <p:xfrm>
          <a:off x="1175649" y="2731324"/>
          <a:ext cx="6887688" cy="351417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1791707"/>
                <a:gridCol w="1266542"/>
                <a:gridCol w="3829439"/>
              </a:tblGrid>
              <a:tr h="72441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Cellular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Latency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msec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Applications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1231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3G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80</a:t>
                      </a:r>
                      <a:r>
                        <a:rPr lang="en-US" sz="1600" b="1" baseline="0" dirty="0" smtClean="0"/>
                        <a:t> - 150</a:t>
                      </a:r>
                      <a:endParaRPr lang="en-US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Metering/Latency Tolerant</a:t>
                      </a:r>
                      <a:r>
                        <a:rPr lang="en-US" sz="1600" b="1" baseline="0" dirty="0" smtClean="0"/>
                        <a:t> Apps</a:t>
                      </a:r>
                      <a:endParaRPr lang="en-US" sz="16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6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Legacy “DA”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6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Slow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Self Healing (limited</a:t>
                      </a:r>
                      <a:r>
                        <a:rPr lang="en-US" sz="1600" b="1" baseline="0" dirty="0" smtClean="0"/>
                        <a:t> range)</a:t>
                      </a:r>
                      <a:endParaRPr lang="en-US" sz="1600" b="1" dirty="0"/>
                    </a:p>
                  </a:txBody>
                  <a:tcPr/>
                </a:tc>
              </a:tr>
              <a:tr h="780997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WiMAX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50 - 110</a:t>
                      </a:r>
                      <a:endParaRPr 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41231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4G LTE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40 - 100</a:t>
                      </a:r>
                      <a:endParaRPr lang="en-US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600" b="1" baseline="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600" b="1" baseline="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/>
                        <a:t>Moderate Speed Self Healing</a:t>
                      </a:r>
                    </a:p>
                  </a:txBody>
                  <a:tcPr/>
                </a:tc>
              </a:tr>
              <a:tr h="97129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Public</a:t>
                      </a:r>
                      <a:r>
                        <a:rPr lang="en-US" sz="1600" b="1" baseline="0" dirty="0" smtClean="0"/>
                        <a:t> Safety Broadband Network/Private 700 LTE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40 – 100</a:t>
                      </a:r>
                      <a:endParaRPr 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675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53951" y="1320299"/>
            <a:ext cx="7320478" cy="5270509"/>
          </a:xfrm>
          <a:prstGeom prst="roundRect">
            <a:avLst/>
          </a:prstGeom>
          <a:gradFill>
            <a:gsLst>
              <a:gs pos="29000">
                <a:srgbClr val="009900"/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6000"/>
                  <a:shade val="80000"/>
                  <a:satMod val="105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tint val="96000"/>
                  <a:shade val="59000"/>
                  <a:satMod val="12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57000"/>
                  <a:satMod val="120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56000"/>
                  <a:satMod val="145000"/>
                </a:schemeClr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63000"/>
                  <a:satMod val="160000"/>
                </a:schemeClr>
              </a:gs>
              <a:gs pos="91000">
                <a:schemeClr val="accent4">
                  <a:hueOff val="0"/>
                  <a:satOff val="0"/>
                  <a:lumOff val="0"/>
                  <a:alphaOff val="0"/>
                  <a:tint val="99555"/>
                  <a:satMod val="155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881938" cy="650471"/>
          </a:xfrm>
        </p:spPr>
        <p:txBody>
          <a:bodyPr/>
          <a:lstStyle/>
          <a:p>
            <a:pPr algn="ctr"/>
            <a:r>
              <a:rPr lang="en-US" dirty="0" smtClean="0"/>
              <a:t>Private mesh radio </a:t>
            </a:r>
            <a:r>
              <a:rPr lang="en-US" dirty="0"/>
              <a:t>networks 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4963868" y="1423014"/>
            <a:ext cx="2885597" cy="1178647"/>
            <a:chOff x="1041918" y="2339987"/>
            <a:chExt cx="7008593" cy="4299201"/>
          </a:xfrm>
        </p:grpSpPr>
        <p:pic>
          <p:nvPicPr>
            <p:cNvPr id="80" name="Picture 1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918" y="2841627"/>
              <a:ext cx="1329280" cy="96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" name="AutoShape 12"/>
            <p:cNvSpPr>
              <a:spLocks/>
            </p:cNvSpPr>
            <p:nvPr/>
          </p:nvSpPr>
          <p:spPr bwMode="auto">
            <a:xfrm rot="21267260">
              <a:off x="1877462" y="2919424"/>
              <a:ext cx="2125455" cy="963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AutoShape 13"/>
            <p:cNvSpPr>
              <a:spLocks/>
            </p:cNvSpPr>
            <p:nvPr/>
          </p:nvSpPr>
          <p:spPr bwMode="auto">
            <a:xfrm rot="19080000">
              <a:off x="4226069" y="5130413"/>
              <a:ext cx="780771" cy="83528"/>
            </a:xfrm>
            <a:custGeom>
              <a:avLst/>
              <a:gdLst>
                <a:gd name="T0" fmla="*/ 0 w 21600"/>
                <a:gd name="T1" fmla="*/ 2508814 h 21600"/>
                <a:gd name="T2" fmla="*/ 401439941 w 21600"/>
                <a:gd name="T3" fmla="*/ 0 h 21600"/>
                <a:gd name="T4" fmla="*/ 436359436 w 21600"/>
                <a:gd name="T5" fmla="*/ 2508814 h 21600"/>
                <a:gd name="T6" fmla="*/ 715614193 w 21600"/>
                <a:gd name="T7" fmla="*/ 2508814 h 21600"/>
                <a:gd name="T8" fmla="*/ 401439941 w 21600"/>
                <a:gd name="T9" fmla="*/ 4390396 h 21600"/>
                <a:gd name="T10" fmla="*/ 366520478 w 21600"/>
                <a:gd name="T11" fmla="*/ 1881576 h 21600"/>
                <a:gd name="T12" fmla="*/ 0 w 21600"/>
                <a:gd name="T13" fmla="*/ 2508814 h 21600"/>
                <a:gd name="T14" fmla="*/ 0 w 21600"/>
                <a:gd name="T15" fmla="*/ 250881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83" name="Group 12"/>
            <p:cNvGrpSpPr>
              <a:grpSpLocks/>
            </p:cNvGrpSpPr>
            <p:nvPr/>
          </p:nvGrpSpPr>
          <p:grpSpPr bwMode="auto">
            <a:xfrm>
              <a:off x="6158114" y="4178890"/>
              <a:ext cx="1592740" cy="831632"/>
              <a:chOff x="4095" y="2389"/>
              <a:chExt cx="1197" cy="625"/>
            </a:xfrm>
          </p:grpSpPr>
          <p:sp>
            <p:nvSpPr>
              <p:cNvPr id="125" name="AutoShape 14"/>
              <p:cNvSpPr>
                <a:spLocks/>
              </p:cNvSpPr>
              <p:nvPr/>
            </p:nvSpPr>
            <p:spPr bwMode="auto">
              <a:xfrm rot="-2280000">
                <a:off x="4236" y="2963"/>
                <a:ext cx="1056" cy="51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0 h 21600"/>
                  <a:gd name="T4" fmla="*/ 2 w 21600"/>
                  <a:gd name="T5" fmla="*/ 0 h 21600"/>
                  <a:gd name="T6" fmla="*/ 3 w 21600"/>
                  <a:gd name="T7" fmla="*/ 0 h 21600"/>
                  <a:gd name="T8" fmla="*/ 1 w 21600"/>
                  <a:gd name="T9" fmla="*/ 0 h 21600"/>
                  <a:gd name="T10" fmla="*/ 1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00"/>
                  <a:gd name="T25" fmla="*/ 0 h 21600"/>
                  <a:gd name="T26" fmla="*/ 21600 w 21600"/>
                  <a:gd name="T27" fmla="*/ 2160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2343"/>
                    </a:moveTo>
                    <a:lnTo>
                      <a:pt x="12117" y="0"/>
                    </a:lnTo>
                    <a:lnTo>
                      <a:pt x="13171" y="12343"/>
                    </a:lnTo>
                    <a:lnTo>
                      <a:pt x="21600" y="12343"/>
                    </a:lnTo>
                    <a:lnTo>
                      <a:pt x="12117" y="21600"/>
                    </a:lnTo>
                    <a:lnTo>
                      <a:pt x="11063" y="9257"/>
                    </a:lnTo>
                    <a:lnTo>
                      <a:pt x="0" y="12343"/>
                    </a:lnTo>
                    <a:close/>
                    <a:moveTo>
                      <a:pt x="0" y="12343"/>
                    </a:moveTo>
                  </a:path>
                </a:pathLst>
              </a:custGeom>
              <a:solidFill>
                <a:srgbClr val="FCFAB0"/>
              </a:solidFill>
              <a:ln w="19050">
                <a:solidFill>
                  <a:srgbClr val="FFC000"/>
                </a:solidFill>
                <a:round/>
                <a:headEnd/>
                <a:tailEnd/>
              </a:ln>
              <a:effectLst>
                <a:softEdge rad="0"/>
              </a:effectLst>
              <a:extLst/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AutoShape 15"/>
              <p:cNvSpPr>
                <a:spLocks/>
              </p:cNvSpPr>
              <p:nvPr/>
            </p:nvSpPr>
            <p:spPr bwMode="auto">
              <a:xfrm rot="1679999">
                <a:off x="4095" y="2389"/>
                <a:ext cx="1137" cy="50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12343"/>
                    </a:moveTo>
                    <a:lnTo>
                      <a:pt x="12117" y="0"/>
                    </a:lnTo>
                    <a:lnTo>
                      <a:pt x="13171" y="12343"/>
                    </a:lnTo>
                    <a:lnTo>
                      <a:pt x="21600" y="12343"/>
                    </a:lnTo>
                    <a:lnTo>
                      <a:pt x="12117" y="21600"/>
                    </a:lnTo>
                    <a:lnTo>
                      <a:pt x="11063" y="9257"/>
                    </a:lnTo>
                    <a:lnTo>
                      <a:pt x="0" y="12343"/>
                    </a:lnTo>
                    <a:close/>
                    <a:moveTo>
                      <a:pt x="0" y="12343"/>
                    </a:moveTo>
                  </a:path>
                </a:pathLst>
              </a:custGeom>
              <a:solidFill>
                <a:srgbClr val="FCFAB0"/>
              </a:solidFill>
              <a:ln w="19050">
                <a:solidFill>
                  <a:srgbClr val="FFC000"/>
                </a:solidFill>
                <a:round/>
                <a:headEnd/>
                <a:tailEnd/>
              </a:ln>
              <a:effectLst>
                <a:softEdge rad="0"/>
              </a:effectLst>
              <a:extLst/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4" name="AutoShape 16"/>
            <p:cNvSpPr>
              <a:spLocks/>
            </p:cNvSpPr>
            <p:nvPr/>
          </p:nvSpPr>
          <p:spPr bwMode="auto">
            <a:xfrm rot="2039999">
              <a:off x="5115615" y="4969003"/>
              <a:ext cx="1183313" cy="119272"/>
            </a:xfrm>
            <a:custGeom>
              <a:avLst/>
              <a:gdLst>
                <a:gd name="T0" fmla="*/ 0 w 21600"/>
                <a:gd name="T1" fmla="*/ 6345768 h 21600"/>
                <a:gd name="T2" fmla="*/ 840251557 w 21600"/>
                <a:gd name="T3" fmla="*/ 0 h 21600"/>
                <a:gd name="T4" fmla="*/ 913342096 w 21600"/>
                <a:gd name="T5" fmla="*/ 6345768 h 21600"/>
                <a:gd name="T6" fmla="*/ 1497850225 w 21600"/>
                <a:gd name="T7" fmla="*/ 6345768 h 21600"/>
                <a:gd name="T8" fmla="*/ 840251557 w 21600"/>
                <a:gd name="T9" fmla="*/ 11104962 h 21600"/>
                <a:gd name="T10" fmla="*/ 767162703 w 21600"/>
                <a:gd name="T11" fmla="*/ 4759194 h 21600"/>
                <a:gd name="T12" fmla="*/ 0 w 21600"/>
                <a:gd name="T13" fmla="*/ 6345768 h 21600"/>
                <a:gd name="T14" fmla="*/ 0 w 21600"/>
                <a:gd name="T15" fmla="*/ 634576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AutoShape 18"/>
            <p:cNvSpPr>
              <a:spLocks/>
            </p:cNvSpPr>
            <p:nvPr/>
          </p:nvSpPr>
          <p:spPr bwMode="auto">
            <a:xfrm rot="3559005">
              <a:off x="3206067" y="4720578"/>
              <a:ext cx="1124706" cy="79645"/>
            </a:xfrm>
            <a:custGeom>
              <a:avLst/>
              <a:gdLst>
                <a:gd name="T0" fmla="*/ 0 w 21600"/>
                <a:gd name="T1" fmla="*/ 3339225 h 21600"/>
                <a:gd name="T2" fmla="*/ 1290788236 w 21600"/>
                <a:gd name="T3" fmla="*/ 0 h 21600"/>
                <a:gd name="T4" fmla="*/ 1403066878 w 21600"/>
                <a:gd name="T5" fmla="*/ 3339225 h 21600"/>
                <a:gd name="T6" fmla="*/ 2147483647 w 21600"/>
                <a:gd name="T7" fmla="*/ 3339225 h 21600"/>
                <a:gd name="T8" fmla="*/ 1290788236 w 21600"/>
                <a:gd name="T9" fmla="*/ 5843619 h 21600"/>
                <a:gd name="T10" fmla="*/ 1178507414 w 21600"/>
                <a:gd name="T11" fmla="*/ 2504388 h 21600"/>
                <a:gd name="T12" fmla="*/ 0 w 21600"/>
                <a:gd name="T13" fmla="*/ 3339225 h 21600"/>
                <a:gd name="T14" fmla="*/ 0 w 21600"/>
                <a:gd name="T15" fmla="*/ 333922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AutoShape 20"/>
            <p:cNvSpPr>
              <a:spLocks/>
            </p:cNvSpPr>
            <p:nvPr/>
          </p:nvSpPr>
          <p:spPr bwMode="auto">
            <a:xfrm rot="19680000">
              <a:off x="5017781" y="4382474"/>
              <a:ext cx="970015" cy="74514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AutoShape 21"/>
            <p:cNvSpPr>
              <a:spLocks/>
            </p:cNvSpPr>
            <p:nvPr/>
          </p:nvSpPr>
          <p:spPr bwMode="auto">
            <a:xfrm rot="1679999">
              <a:off x="3620947" y="4409161"/>
              <a:ext cx="1370548" cy="98963"/>
            </a:xfrm>
            <a:custGeom>
              <a:avLst/>
              <a:gdLst>
                <a:gd name="T0" fmla="*/ 0 w 21600"/>
                <a:gd name="T1" fmla="*/ 1167831 h 21600"/>
                <a:gd name="T2" fmla="*/ 586976261 w 21600"/>
                <a:gd name="T3" fmla="*/ 0 h 21600"/>
                <a:gd name="T4" fmla="*/ 638034230 w 21600"/>
                <a:gd name="T5" fmla="*/ 1167831 h 21600"/>
                <a:gd name="T6" fmla="*/ 1046354207 w 21600"/>
                <a:gd name="T7" fmla="*/ 1167831 h 21600"/>
                <a:gd name="T8" fmla="*/ 586976261 w 21600"/>
                <a:gd name="T9" fmla="*/ 2043658 h 21600"/>
                <a:gd name="T10" fmla="*/ 535917017 w 21600"/>
                <a:gd name="T11" fmla="*/ 875832 h 21600"/>
                <a:gd name="T12" fmla="*/ 0 w 21600"/>
                <a:gd name="T13" fmla="*/ 1167831 h 21600"/>
                <a:gd name="T14" fmla="*/ 0 w 21600"/>
                <a:gd name="T15" fmla="*/ 116783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AutoShape 14"/>
            <p:cNvSpPr>
              <a:spLocks/>
            </p:cNvSpPr>
            <p:nvPr/>
          </p:nvSpPr>
          <p:spPr bwMode="auto">
            <a:xfrm rot="2234908">
              <a:off x="1583477" y="5198713"/>
              <a:ext cx="1405124" cy="67861"/>
            </a:xfrm>
            <a:custGeom>
              <a:avLst/>
              <a:gdLst>
                <a:gd name="T0" fmla="*/ 0 w 21600"/>
                <a:gd name="T1" fmla="*/ 650005 h 21600"/>
                <a:gd name="T2" fmla="*/ 2147483647 w 21600"/>
                <a:gd name="T3" fmla="*/ 0 h 21600"/>
                <a:gd name="T4" fmla="*/ 2147483647 w 21600"/>
                <a:gd name="T5" fmla="*/ 650005 h 21600"/>
                <a:gd name="T6" fmla="*/ 2147483647 w 21600"/>
                <a:gd name="T7" fmla="*/ 650005 h 21600"/>
                <a:gd name="T8" fmla="*/ 2147483647 w 21600"/>
                <a:gd name="T9" fmla="*/ 1137504 h 21600"/>
                <a:gd name="T10" fmla="*/ 2147483647 w 21600"/>
                <a:gd name="T11" fmla="*/ 487495 h 21600"/>
                <a:gd name="T12" fmla="*/ 0 w 21600"/>
                <a:gd name="T13" fmla="*/ 650005 h 21600"/>
                <a:gd name="T14" fmla="*/ 0 w 21600"/>
                <a:gd name="T15" fmla="*/ 650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AutoShape 14"/>
            <p:cNvSpPr>
              <a:spLocks/>
            </p:cNvSpPr>
            <p:nvPr/>
          </p:nvSpPr>
          <p:spPr bwMode="auto">
            <a:xfrm rot="1770527">
              <a:off x="1865032" y="3609837"/>
              <a:ext cx="1578611" cy="63114"/>
            </a:xfrm>
            <a:custGeom>
              <a:avLst/>
              <a:gdLst>
                <a:gd name="T0" fmla="*/ 0 w 21600"/>
                <a:gd name="T1" fmla="*/ 1680724 h 21600"/>
                <a:gd name="T2" fmla="*/ 2147483647 w 21600"/>
                <a:gd name="T3" fmla="*/ 0 h 21600"/>
                <a:gd name="T4" fmla="*/ 2147483647 w 21600"/>
                <a:gd name="T5" fmla="*/ 1680724 h 21600"/>
                <a:gd name="T6" fmla="*/ 2147483647 w 21600"/>
                <a:gd name="T7" fmla="*/ 1680724 h 21600"/>
                <a:gd name="T8" fmla="*/ 2147483647 w 21600"/>
                <a:gd name="T9" fmla="*/ 2941222 h 21600"/>
                <a:gd name="T10" fmla="*/ 2147483647 w 21600"/>
                <a:gd name="T11" fmla="*/ 1260497 h 21600"/>
                <a:gd name="T12" fmla="*/ 0 w 21600"/>
                <a:gd name="T13" fmla="*/ 1680724 h 21600"/>
                <a:gd name="T14" fmla="*/ 0 w 21600"/>
                <a:gd name="T15" fmla="*/ 168072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AutoShape 14"/>
            <p:cNvSpPr>
              <a:spLocks/>
            </p:cNvSpPr>
            <p:nvPr/>
          </p:nvSpPr>
          <p:spPr bwMode="auto">
            <a:xfrm rot="967096">
              <a:off x="1723071" y="5038659"/>
              <a:ext cx="2256715" cy="87820"/>
            </a:xfrm>
            <a:custGeom>
              <a:avLst/>
              <a:gdLst>
                <a:gd name="T0" fmla="*/ 0 w 21600"/>
                <a:gd name="T1" fmla="*/ 1408744 h 21600"/>
                <a:gd name="T2" fmla="*/ 2147483647 w 21600"/>
                <a:gd name="T3" fmla="*/ 0 h 21600"/>
                <a:gd name="T4" fmla="*/ 2147483647 w 21600"/>
                <a:gd name="T5" fmla="*/ 1408744 h 21600"/>
                <a:gd name="T6" fmla="*/ 2147483647 w 21600"/>
                <a:gd name="T7" fmla="*/ 1408744 h 21600"/>
                <a:gd name="T8" fmla="*/ 2147483647 w 21600"/>
                <a:gd name="T9" fmla="*/ 2465278 h 21600"/>
                <a:gd name="T10" fmla="*/ 2147483647 w 21600"/>
                <a:gd name="T11" fmla="*/ 1056535 h 21600"/>
                <a:gd name="T12" fmla="*/ 0 w 21600"/>
                <a:gd name="T13" fmla="*/ 1408744 h 21600"/>
                <a:gd name="T14" fmla="*/ 0 w 21600"/>
                <a:gd name="T15" fmla="*/ 140874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AutoShape 14"/>
            <p:cNvSpPr>
              <a:spLocks/>
            </p:cNvSpPr>
            <p:nvPr/>
          </p:nvSpPr>
          <p:spPr bwMode="auto">
            <a:xfrm rot="21116693">
              <a:off x="2812960" y="5663845"/>
              <a:ext cx="1405124" cy="67861"/>
            </a:xfrm>
            <a:custGeom>
              <a:avLst/>
              <a:gdLst>
                <a:gd name="T0" fmla="*/ 0 w 21600"/>
                <a:gd name="T1" fmla="*/ 650005 h 21600"/>
                <a:gd name="T2" fmla="*/ 2147483647 w 21600"/>
                <a:gd name="T3" fmla="*/ 0 h 21600"/>
                <a:gd name="T4" fmla="*/ 2147483647 w 21600"/>
                <a:gd name="T5" fmla="*/ 650005 h 21600"/>
                <a:gd name="T6" fmla="*/ 2147483647 w 21600"/>
                <a:gd name="T7" fmla="*/ 650005 h 21600"/>
                <a:gd name="T8" fmla="*/ 2147483647 w 21600"/>
                <a:gd name="T9" fmla="*/ 1137504 h 21600"/>
                <a:gd name="T10" fmla="*/ 2147483647 w 21600"/>
                <a:gd name="T11" fmla="*/ 487495 h 21600"/>
                <a:gd name="T12" fmla="*/ 0 w 21600"/>
                <a:gd name="T13" fmla="*/ 650005 h 21600"/>
                <a:gd name="T14" fmla="*/ 0 w 21600"/>
                <a:gd name="T15" fmla="*/ 650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AutoShape 14"/>
            <p:cNvSpPr>
              <a:spLocks/>
            </p:cNvSpPr>
            <p:nvPr/>
          </p:nvSpPr>
          <p:spPr bwMode="auto">
            <a:xfrm rot="2591999" flipV="1">
              <a:off x="1520242" y="4296253"/>
              <a:ext cx="2964638" cy="576546"/>
            </a:xfrm>
            <a:custGeom>
              <a:avLst/>
              <a:gdLst>
                <a:gd name="T0" fmla="*/ 0 w 21600"/>
                <a:gd name="T1" fmla="*/ 5836026 h 21600"/>
                <a:gd name="T2" fmla="*/ 2147483647 w 21600"/>
                <a:gd name="T3" fmla="*/ 0 h 21600"/>
                <a:gd name="T4" fmla="*/ 2147483647 w 21600"/>
                <a:gd name="T5" fmla="*/ 5836026 h 21600"/>
                <a:gd name="T6" fmla="*/ 2147483647 w 21600"/>
                <a:gd name="T7" fmla="*/ 5836026 h 21600"/>
                <a:gd name="T8" fmla="*/ 2147483647 w 21600"/>
                <a:gd name="T9" fmla="*/ 10212953 h 21600"/>
                <a:gd name="T10" fmla="*/ 2147483647 w 21600"/>
                <a:gd name="T11" fmla="*/ 4376926 h 21600"/>
                <a:gd name="T12" fmla="*/ 0 w 21600"/>
                <a:gd name="T13" fmla="*/ 5836026 h 21600"/>
                <a:gd name="T14" fmla="*/ 0 w 21600"/>
                <a:gd name="T15" fmla="*/ 583602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AutoShape 14"/>
            <p:cNvSpPr>
              <a:spLocks/>
            </p:cNvSpPr>
            <p:nvPr/>
          </p:nvSpPr>
          <p:spPr bwMode="auto">
            <a:xfrm rot="20800855">
              <a:off x="1842726" y="4382619"/>
              <a:ext cx="1525157" cy="123538"/>
            </a:xfrm>
            <a:custGeom>
              <a:avLst/>
              <a:gdLst>
                <a:gd name="T0" fmla="*/ 0 w 21600"/>
                <a:gd name="T1" fmla="*/ 1408744 h 21600"/>
                <a:gd name="T2" fmla="*/ 2147483647 w 21600"/>
                <a:gd name="T3" fmla="*/ 0 h 21600"/>
                <a:gd name="T4" fmla="*/ 2147483647 w 21600"/>
                <a:gd name="T5" fmla="*/ 1408744 h 21600"/>
                <a:gd name="T6" fmla="*/ 2147483647 w 21600"/>
                <a:gd name="T7" fmla="*/ 1408744 h 21600"/>
                <a:gd name="T8" fmla="*/ 2147483647 w 21600"/>
                <a:gd name="T9" fmla="*/ 2465278 h 21600"/>
                <a:gd name="T10" fmla="*/ 2147483647 w 21600"/>
                <a:gd name="T11" fmla="*/ 1056535 h 21600"/>
                <a:gd name="T12" fmla="*/ 0 w 21600"/>
                <a:gd name="T13" fmla="*/ 1408744 h 21600"/>
                <a:gd name="T14" fmla="*/ 0 w 21600"/>
                <a:gd name="T15" fmla="*/ 140874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AutoShape 12"/>
            <p:cNvSpPr>
              <a:spLocks/>
            </p:cNvSpPr>
            <p:nvPr/>
          </p:nvSpPr>
          <p:spPr bwMode="auto">
            <a:xfrm rot="1952265">
              <a:off x="4285256" y="3405864"/>
              <a:ext cx="1796323" cy="9447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AutoShape 12"/>
            <p:cNvSpPr>
              <a:spLocks/>
            </p:cNvSpPr>
            <p:nvPr/>
          </p:nvSpPr>
          <p:spPr bwMode="auto">
            <a:xfrm rot="18415994">
              <a:off x="3197266" y="3404756"/>
              <a:ext cx="1028383" cy="11189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AutoShape 12"/>
            <p:cNvSpPr>
              <a:spLocks/>
            </p:cNvSpPr>
            <p:nvPr/>
          </p:nvSpPr>
          <p:spPr bwMode="auto">
            <a:xfrm rot="21164208">
              <a:off x="4121835" y="2674645"/>
              <a:ext cx="2987552" cy="111302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97" name="Picture 10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392" y="4168245"/>
              <a:ext cx="1043198" cy="2011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Picture 1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8718" y="4098758"/>
              <a:ext cx="890178" cy="1716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14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095" y="4979917"/>
              <a:ext cx="641354" cy="165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AutoShape 15"/>
            <p:cNvSpPr>
              <a:spLocks/>
            </p:cNvSpPr>
            <p:nvPr/>
          </p:nvSpPr>
          <p:spPr bwMode="auto">
            <a:xfrm>
              <a:off x="1439834" y="3179138"/>
              <a:ext cx="169337" cy="146216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AutoShape 14"/>
            <p:cNvSpPr>
              <a:spLocks/>
            </p:cNvSpPr>
            <p:nvPr/>
          </p:nvSpPr>
          <p:spPr bwMode="auto">
            <a:xfrm rot="18400020">
              <a:off x="6015819" y="3193249"/>
              <a:ext cx="1596776" cy="38321"/>
            </a:xfrm>
            <a:custGeom>
              <a:avLst/>
              <a:gdLst>
                <a:gd name="T0" fmla="*/ 0 w 21600"/>
                <a:gd name="T1" fmla="*/ 2701746 h 21600"/>
                <a:gd name="T2" fmla="*/ 2147483647 w 21600"/>
                <a:gd name="T3" fmla="*/ 0 h 21600"/>
                <a:gd name="T4" fmla="*/ 2147483647 w 21600"/>
                <a:gd name="T5" fmla="*/ 2701746 h 21600"/>
                <a:gd name="T6" fmla="*/ 2147483647 w 21600"/>
                <a:gd name="T7" fmla="*/ 2701746 h 21600"/>
                <a:gd name="T8" fmla="*/ 2147483647 w 21600"/>
                <a:gd name="T9" fmla="*/ 4727974 h 21600"/>
                <a:gd name="T10" fmla="*/ 2084187431 w 21600"/>
                <a:gd name="T11" fmla="*/ 2026228 h 21600"/>
                <a:gd name="T12" fmla="*/ 0 w 21600"/>
                <a:gd name="T13" fmla="*/ 2701746 h 21600"/>
                <a:gd name="T14" fmla="*/ 0 w 21600"/>
                <a:gd name="T15" fmla="*/ 27017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AutoShape 18"/>
            <p:cNvSpPr>
              <a:spLocks/>
            </p:cNvSpPr>
            <p:nvPr/>
          </p:nvSpPr>
          <p:spPr bwMode="auto">
            <a:xfrm rot="4919999">
              <a:off x="6725892" y="3462196"/>
              <a:ext cx="1524352" cy="57894"/>
            </a:xfrm>
            <a:custGeom>
              <a:avLst/>
              <a:gdLst>
                <a:gd name="T0" fmla="*/ 0 w 21600"/>
                <a:gd name="T1" fmla="*/ 3339225 h 21600"/>
                <a:gd name="T2" fmla="*/ 1290783468 w 21600"/>
                <a:gd name="T3" fmla="*/ 0 h 21600"/>
                <a:gd name="T4" fmla="*/ 1403064133 w 21600"/>
                <a:gd name="T5" fmla="*/ 3339225 h 21600"/>
                <a:gd name="T6" fmla="*/ 2147483647 w 21600"/>
                <a:gd name="T7" fmla="*/ 3339225 h 21600"/>
                <a:gd name="T8" fmla="*/ 1290783468 w 21600"/>
                <a:gd name="T9" fmla="*/ 5843619 h 21600"/>
                <a:gd name="T10" fmla="*/ 1178505125 w 21600"/>
                <a:gd name="T11" fmla="*/ 2504388 h 21600"/>
                <a:gd name="T12" fmla="*/ 0 w 21600"/>
                <a:gd name="T13" fmla="*/ 3339225 h 21600"/>
                <a:gd name="T14" fmla="*/ 0 w 21600"/>
                <a:gd name="T15" fmla="*/ 333922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AutoShape 17"/>
            <p:cNvSpPr>
              <a:spLocks/>
            </p:cNvSpPr>
            <p:nvPr/>
          </p:nvSpPr>
          <p:spPr bwMode="auto">
            <a:xfrm rot="21443684">
              <a:off x="4145056" y="5369007"/>
              <a:ext cx="2114791" cy="148739"/>
            </a:xfrm>
            <a:custGeom>
              <a:avLst/>
              <a:gdLst>
                <a:gd name="T0" fmla="*/ 0 w 21600"/>
                <a:gd name="T1" fmla="*/ 1473734 h 21600"/>
                <a:gd name="T2" fmla="*/ 2147483647 w 21600"/>
                <a:gd name="T3" fmla="*/ 0 h 21600"/>
                <a:gd name="T4" fmla="*/ 2147483647 w 21600"/>
                <a:gd name="T5" fmla="*/ 1473734 h 21600"/>
                <a:gd name="T6" fmla="*/ 2147483647 w 21600"/>
                <a:gd name="T7" fmla="*/ 1473734 h 21600"/>
                <a:gd name="T8" fmla="*/ 2147483647 w 21600"/>
                <a:gd name="T9" fmla="*/ 2579003 h 21600"/>
                <a:gd name="T10" fmla="*/ 2140808488 w 21600"/>
                <a:gd name="T11" fmla="*/ 1105269 h 21600"/>
                <a:gd name="T12" fmla="*/ 0 w 21600"/>
                <a:gd name="T13" fmla="*/ 1473734 h 21600"/>
                <a:gd name="T14" fmla="*/ 0 w 21600"/>
                <a:gd name="T15" fmla="*/ 14737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AutoShape 19"/>
            <p:cNvSpPr>
              <a:spLocks/>
            </p:cNvSpPr>
            <p:nvPr/>
          </p:nvSpPr>
          <p:spPr bwMode="auto">
            <a:xfrm rot="15471140">
              <a:off x="5710856" y="4502337"/>
              <a:ext cx="1040537" cy="9979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05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901" y="2339987"/>
              <a:ext cx="904815" cy="1744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1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811" y="4760367"/>
              <a:ext cx="641354" cy="165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7" name="Picture 13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2228" y="4520857"/>
              <a:ext cx="641354" cy="165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8" name="Picture 1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9157" y="3722599"/>
              <a:ext cx="641354" cy="165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AutoShape 12"/>
            <p:cNvSpPr>
              <a:spLocks/>
            </p:cNvSpPr>
            <p:nvPr/>
          </p:nvSpPr>
          <p:spPr bwMode="auto">
            <a:xfrm>
              <a:off x="3623158" y="3905333"/>
              <a:ext cx="2236272" cy="63588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10" name="Picture 1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935" y="3353912"/>
              <a:ext cx="641354" cy="165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1" name="Picture 13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1469" y="3121055"/>
              <a:ext cx="641354" cy="1659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" name="AutoShape 12"/>
            <p:cNvSpPr>
              <a:spLocks/>
            </p:cNvSpPr>
            <p:nvPr/>
          </p:nvSpPr>
          <p:spPr bwMode="auto">
            <a:xfrm rot="4366068">
              <a:off x="3684221" y="3754799"/>
              <a:ext cx="1796323" cy="9447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CFAB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13" name="Picture 22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4067" y="3931515"/>
              <a:ext cx="423862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4" name="Picture 23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4060" y="5328537"/>
              <a:ext cx="425450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24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2188" y="4637088"/>
              <a:ext cx="425450" cy="20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25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0974" y="5182441"/>
              <a:ext cx="423862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" name="Picture 26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337" y="5596968"/>
              <a:ext cx="423862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" name="Picture 27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240" y="4596660"/>
              <a:ext cx="423862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" name="Picture 27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2597" y="2768503"/>
              <a:ext cx="423863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" name="Picture 27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5491" y="3110602"/>
              <a:ext cx="423863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25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4208" y="3836320"/>
              <a:ext cx="423862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" name="Picture 25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7903" y="4290897"/>
              <a:ext cx="423862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" name="Picture 25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437" y="2459757"/>
              <a:ext cx="423862" cy="20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2" name="TextBox 131"/>
          <p:cNvSpPr txBox="1"/>
          <p:nvPr/>
        </p:nvSpPr>
        <p:spPr>
          <a:xfrm>
            <a:off x="446615" y="459484"/>
            <a:ext cx="5419160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8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687388" lvl="1" indent="-230188" algn="l" defTabSz="822325" eaLnBrk="1" hangingPunct="1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No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single failure point</a:t>
            </a: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Easily extensible</a:t>
            </a: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r>
              <a:rPr lang="en-US" sz="16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64" charset="0"/>
              </a:rPr>
              <a:t>Vast Performance Differences </a:t>
            </a: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1144588" lvl="2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600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  <a:p>
            <a:pPr marL="687388" lvl="1" indent="-230188" algn="l" defTabSz="822325">
              <a:lnSpc>
                <a:spcPct val="90000"/>
              </a:lnSpc>
              <a:spcBef>
                <a:spcPct val="15000"/>
              </a:spcBef>
              <a:buClr>
                <a:srgbClr val="009900"/>
              </a:buClr>
              <a:buSzPct val="100000"/>
              <a:buFontTx/>
              <a:buChar char="•"/>
              <a:tabLst>
                <a:tab pos="285750" algn="l"/>
              </a:tabLst>
            </a:pPr>
            <a:endParaRPr lang="en-US" sz="1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6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240"/>
              </p:ext>
            </p:extLst>
          </p:nvPr>
        </p:nvGraphicFramePr>
        <p:xfrm>
          <a:off x="1330694" y="2542435"/>
          <a:ext cx="6563974" cy="378286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1075789"/>
                <a:gridCol w="874141"/>
                <a:gridCol w="1208907"/>
                <a:gridCol w="1009402"/>
                <a:gridCol w="2395735"/>
              </a:tblGrid>
              <a:tr h="8966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Mesh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Latency</a:t>
                      </a:r>
                    </a:p>
                    <a:p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Peak Throughput</a:t>
                      </a:r>
                    </a:p>
                    <a:p>
                      <a:r>
                        <a:rPr lang="en-US" sz="1400" dirty="0" smtClean="0"/>
                        <a:t>(kbps)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Typical Spectrum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Applications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4938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Legacy AMI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100 - 700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~100/</a:t>
                      </a:r>
                      <a:r>
                        <a:rPr lang="en-US" sz="1100" b="1" baseline="0" dirty="0" smtClean="0"/>
                        <a:t> node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900MHz ISM</a:t>
                      </a:r>
                      <a:endParaRPr lang="en-US" sz="11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dirty="0" smtClean="0"/>
                        <a:t>Metering/Latency Tolerant</a:t>
                      </a:r>
                      <a:r>
                        <a:rPr lang="en-US" sz="1100" b="1" baseline="0" dirty="0" smtClean="0"/>
                        <a:t> Apps</a:t>
                      </a:r>
                      <a:endParaRPr lang="en-US" sz="11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1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dirty="0" smtClean="0"/>
                        <a:t>Legacy “DA”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100" b="1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dirty="0" smtClean="0"/>
                        <a:t>Slow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Self Healing (limited</a:t>
                      </a:r>
                      <a:r>
                        <a:rPr lang="en-US" sz="1100" b="1" baseline="0" dirty="0" smtClean="0"/>
                        <a:t> range)</a:t>
                      </a:r>
                      <a:endParaRPr lang="en-US" sz="1100" b="1" dirty="0"/>
                    </a:p>
                  </a:txBody>
                  <a:tcPr/>
                </a:tc>
              </a:tr>
              <a:tr h="786709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Distribution Automation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25 - 350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~300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900MHz </a:t>
                      </a:r>
                      <a:r>
                        <a:rPr lang="en-US" sz="1050" b="1" dirty="0" smtClean="0"/>
                        <a:t>ISM,</a:t>
                      </a:r>
                    </a:p>
                    <a:p>
                      <a:r>
                        <a:rPr lang="en-US" sz="1050" b="1" dirty="0" smtClean="0"/>
                        <a:t>900 MHz Licensed</a:t>
                      </a:r>
                      <a:endParaRPr lang="en-US" sz="105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723105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Grid Automation &amp; Control Layer3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  -  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~650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900MHz ISM,</a:t>
                      </a:r>
                    </a:p>
                    <a:p>
                      <a:r>
                        <a:rPr lang="en-US" sz="1050" b="1" dirty="0" smtClean="0"/>
                        <a:t>900 MHz Licensed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/>
                        <a:t>Rapid Self Healing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US" sz="1100" b="1" baseline="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/>
                        <a:t>Communication Enhanced Coordination </a:t>
                      </a:r>
                      <a:endParaRPr lang="en-US" sz="1100" b="1" dirty="0"/>
                    </a:p>
                  </a:txBody>
                  <a:tcPr/>
                </a:tc>
              </a:tr>
              <a:tr h="859292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Grid Automation &amp; Control Layer2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r>
                        <a:rPr lang="en-US" sz="1100" b="1" baseline="0" dirty="0" smtClean="0"/>
                        <a:t> - 7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&gt; 6000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2.4GHz</a:t>
                      </a:r>
                    </a:p>
                    <a:p>
                      <a:r>
                        <a:rPr lang="en-US" sz="1100" b="1" dirty="0" smtClean="0"/>
                        <a:t>4.9GHz</a:t>
                      </a:r>
                    </a:p>
                    <a:p>
                      <a:r>
                        <a:rPr lang="en-US" sz="1100" b="1" dirty="0" smtClean="0"/>
                        <a:t>5.xGHz</a:t>
                      </a:r>
                      <a:endParaRPr lang="en-US" sz="11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/>
                        <a:t>Backhaul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/>
                        <a:t>IEC61850 Type 1B/1A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100" b="1" baseline="0" dirty="0" smtClean="0"/>
                        <a:t>Future Apps (Video)</a:t>
                      </a:r>
                      <a:endParaRPr lang="en-US" sz="11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1127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aspects </a:t>
            </a:r>
            <a:r>
              <a:rPr lang="en-US" dirty="0" smtClean="0"/>
              <a:t>in </a:t>
            </a:r>
            <a:r>
              <a:rPr lang="en-US" dirty="0" smtClean="0"/>
              <a:t>choosing </a:t>
            </a:r>
            <a:r>
              <a:rPr lang="en-US" dirty="0" smtClean="0"/>
              <a:t>Communication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Network ownership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Build private network or lease public network</a:t>
            </a:r>
          </a:p>
          <a:p>
            <a:pPr>
              <a:lnSpc>
                <a:spcPct val="100000"/>
              </a:lnSpc>
            </a:pPr>
            <a:endParaRPr lang="en-US" sz="10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Cost</a:t>
            </a: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dirty="0"/>
              <a:t>CAPEX (high for private </a:t>
            </a:r>
            <a:r>
              <a:rPr lang="en-US" dirty="0" err="1"/>
              <a:t>comm</a:t>
            </a:r>
            <a:r>
              <a:rPr lang="en-US" dirty="0"/>
              <a:t> sys, low for cellular or satellite)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OPEX (low for private </a:t>
            </a:r>
            <a:r>
              <a:rPr lang="en-US" dirty="0" err="1"/>
              <a:t>comm</a:t>
            </a:r>
            <a:r>
              <a:rPr lang="en-US" dirty="0"/>
              <a:t> sys, high for cellular or satellite)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Financing and </a:t>
            </a:r>
            <a:r>
              <a:rPr lang="en-US" dirty="0" smtClean="0"/>
              <a:t>ROI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sz="10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Coverage</a:t>
            </a:r>
            <a:endParaRPr lang="en-US" sz="2800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Size of area to cover – huge, large, medium, or small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Urban, sub-urban, and </a:t>
            </a:r>
            <a:r>
              <a:rPr lang="en-US" dirty="0" smtClean="0"/>
              <a:t>rural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25751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aspects </a:t>
            </a:r>
            <a:r>
              <a:rPr lang="en-US" dirty="0" smtClean="0"/>
              <a:t>in </a:t>
            </a:r>
            <a:r>
              <a:rPr lang="en-US" dirty="0" smtClean="0"/>
              <a:t>choosing </a:t>
            </a:r>
            <a:r>
              <a:rPr lang="en-US" dirty="0" smtClean="0"/>
              <a:t>Communication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smtClean="0"/>
              <a:t>Regional </a:t>
            </a:r>
            <a:r>
              <a:rPr lang="en-US" sz="2800" dirty="0"/>
              <a:t>spectrum availability </a:t>
            </a:r>
            <a:endParaRPr lang="en-US" sz="2800" dirty="0" smtClean="0"/>
          </a:p>
          <a:p>
            <a:pPr>
              <a:lnSpc>
                <a:spcPct val="100000"/>
              </a:lnSpc>
            </a:pPr>
            <a:endParaRPr lang="en-US" sz="10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Interference issues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Mitigation using Frequency Hopping Spread Spectrum 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Use of licensed frequencies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sz="1000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Lifetime </a:t>
            </a:r>
            <a:r>
              <a:rPr lang="en-US" sz="2800" dirty="0" smtClean="0"/>
              <a:t>and Innovation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Integration of legacy deployed systems with new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2385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23" y="152436"/>
            <a:ext cx="7881938" cy="6504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Layered Communications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86" name="TextBox 385"/>
          <p:cNvSpPr txBox="1"/>
          <p:nvPr/>
        </p:nvSpPr>
        <p:spPr>
          <a:xfrm>
            <a:off x="7595827" y="1772450"/>
            <a:ext cx="903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WAN</a:t>
            </a:r>
            <a:endParaRPr lang="en-US" b="1" dirty="0"/>
          </a:p>
        </p:txBody>
      </p:sp>
      <p:sp>
        <p:nvSpPr>
          <p:cNvPr id="275" name="Rounded Rectangle 274"/>
          <p:cNvSpPr/>
          <p:nvPr/>
        </p:nvSpPr>
        <p:spPr>
          <a:xfrm>
            <a:off x="2752448" y="5366501"/>
            <a:ext cx="471978" cy="22651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</a:rPr>
              <a:t>PLC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276" name="AutoShape 17"/>
          <p:cNvSpPr>
            <a:spLocks/>
          </p:cNvSpPr>
          <p:nvPr/>
        </p:nvSpPr>
        <p:spPr bwMode="auto">
          <a:xfrm rot="19640507" flipV="1">
            <a:off x="1792697" y="4192570"/>
            <a:ext cx="1327151" cy="240657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27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43" y="4254552"/>
            <a:ext cx="474594" cy="130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57" y="4873451"/>
            <a:ext cx="474594" cy="130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9" name="AutoShape 17"/>
          <p:cNvSpPr>
            <a:spLocks/>
          </p:cNvSpPr>
          <p:nvPr/>
        </p:nvSpPr>
        <p:spPr bwMode="auto">
          <a:xfrm rot="20602955" flipV="1">
            <a:off x="678872" y="4950100"/>
            <a:ext cx="1327151" cy="240657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280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37" y="4945480"/>
            <a:ext cx="474594" cy="130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2" name="Group 4"/>
          <p:cNvGrpSpPr>
            <a:grpSpLocks/>
          </p:cNvGrpSpPr>
          <p:nvPr/>
        </p:nvGrpSpPr>
        <p:grpSpPr bwMode="auto">
          <a:xfrm flipH="1">
            <a:off x="1114741" y="5758121"/>
            <a:ext cx="551236" cy="395282"/>
            <a:chOff x="1011" y="1710"/>
            <a:chExt cx="1951" cy="1459"/>
          </a:xfrm>
        </p:grpSpPr>
        <p:sp>
          <p:nvSpPr>
            <p:cNvPr id="283" name="Oval 5"/>
            <p:cNvSpPr>
              <a:spLocks noChangeArrowheads="1"/>
            </p:cNvSpPr>
            <p:nvPr/>
          </p:nvSpPr>
          <p:spPr bwMode="auto">
            <a:xfrm rot="1397282">
              <a:off x="1011" y="1770"/>
              <a:ext cx="1951" cy="139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84" name="Group 6"/>
            <p:cNvGrpSpPr>
              <a:grpSpLocks/>
            </p:cNvGrpSpPr>
            <p:nvPr/>
          </p:nvGrpSpPr>
          <p:grpSpPr bwMode="auto">
            <a:xfrm>
              <a:off x="1329" y="1710"/>
              <a:ext cx="1383" cy="1261"/>
              <a:chOff x="1281" y="1686"/>
              <a:chExt cx="1383" cy="1261"/>
            </a:xfrm>
          </p:grpSpPr>
          <p:sp>
            <p:nvSpPr>
              <p:cNvPr id="285" name="Line 7"/>
              <p:cNvSpPr>
                <a:spLocks noChangeShapeType="1"/>
              </p:cNvSpPr>
              <p:nvPr/>
            </p:nvSpPr>
            <p:spPr bwMode="auto">
              <a:xfrm flipH="1">
                <a:off x="1680" y="2292"/>
                <a:ext cx="306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Line 8"/>
              <p:cNvSpPr>
                <a:spLocks noChangeShapeType="1"/>
              </p:cNvSpPr>
              <p:nvPr/>
            </p:nvSpPr>
            <p:spPr bwMode="auto">
              <a:xfrm>
                <a:off x="2022" y="2316"/>
                <a:ext cx="204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Line 9"/>
              <p:cNvSpPr>
                <a:spLocks noChangeShapeType="1"/>
              </p:cNvSpPr>
              <p:nvPr/>
            </p:nvSpPr>
            <p:spPr bwMode="auto">
              <a:xfrm>
                <a:off x="1704" y="2262"/>
                <a:ext cx="276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Line 10"/>
              <p:cNvSpPr>
                <a:spLocks noChangeShapeType="1"/>
              </p:cNvSpPr>
              <p:nvPr/>
            </p:nvSpPr>
            <p:spPr bwMode="auto">
              <a:xfrm>
                <a:off x="1980" y="2286"/>
                <a:ext cx="276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9" name="Group 11"/>
              <p:cNvGrpSpPr>
                <a:grpSpLocks/>
              </p:cNvGrpSpPr>
              <p:nvPr/>
            </p:nvGrpSpPr>
            <p:grpSpPr bwMode="auto">
              <a:xfrm>
                <a:off x="2201" y="2491"/>
                <a:ext cx="439" cy="444"/>
                <a:chOff x="3719" y="2905"/>
                <a:chExt cx="439" cy="444"/>
              </a:xfrm>
            </p:grpSpPr>
            <p:pic>
              <p:nvPicPr>
                <p:cNvPr id="305" name="Picture 12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29" y="2905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6" name="AutoShape 13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3722" y="3213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0" name="Line 14"/>
              <p:cNvSpPr>
                <a:spLocks noChangeShapeType="1"/>
              </p:cNvSpPr>
              <p:nvPr/>
            </p:nvSpPr>
            <p:spPr bwMode="auto">
              <a:xfrm flipV="1">
                <a:off x="1602" y="1686"/>
                <a:ext cx="0" cy="54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1" name="Group 15"/>
              <p:cNvGrpSpPr>
                <a:grpSpLocks/>
              </p:cNvGrpSpPr>
              <p:nvPr/>
            </p:nvGrpSpPr>
            <p:grpSpPr bwMode="auto">
              <a:xfrm>
                <a:off x="1878" y="2250"/>
                <a:ext cx="252" cy="252"/>
                <a:chOff x="1062" y="2298"/>
                <a:chExt cx="252" cy="252"/>
              </a:xfrm>
            </p:grpSpPr>
            <p:grpSp>
              <p:nvGrpSpPr>
                <p:cNvPr id="301" name="Group 16"/>
                <p:cNvGrpSpPr>
                  <a:grpSpLocks/>
                </p:cNvGrpSpPr>
                <p:nvPr/>
              </p:nvGrpSpPr>
              <p:grpSpPr bwMode="auto">
                <a:xfrm>
                  <a:off x="1134" y="2298"/>
                  <a:ext cx="120" cy="144"/>
                  <a:chOff x="522" y="3234"/>
                  <a:chExt cx="120" cy="144"/>
                </a:xfrm>
              </p:grpSpPr>
              <p:sp>
                <p:nvSpPr>
                  <p:cNvPr id="30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288"/>
                    <a:ext cx="0" cy="9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4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522" y="3234"/>
                    <a:ext cx="120" cy="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02" name="AutoShape 19"/>
                <p:cNvSpPr>
                  <a:spLocks noChangeArrowheads="1"/>
                </p:cNvSpPr>
                <p:nvPr/>
              </p:nvSpPr>
              <p:spPr bwMode="auto">
                <a:xfrm>
                  <a:off x="1062" y="2398"/>
                  <a:ext cx="252" cy="152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8000"/>
                </a:solidFill>
                <a:ln w="12700">
                  <a:solidFill>
                    <a:srgbClr val="33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2" name="Group 20"/>
              <p:cNvGrpSpPr>
                <a:grpSpLocks/>
              </p:cNvGrpSpPr>
              <p:nvPr/>
            </p:nvGrpSpPr>
            <p:grpSpPr bwMode="auto">
              <a:xfrm>
                <a:off x="2225" y="1945"/>
                <a:ext cx="439" cy="444"/>
                <a:chOff x="3719" y="2905"/>
                <a:chExt cx="439" cy="444"/>
              </a:xfrm>
            </p:grpSpPr>
            <p:pic>
              <p:nvPicPr>
                <p:cNvPr id="299" name="Picture 21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29" y="2905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0" name="AutoShape 22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3722" y="3213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3" name="Group 23"/>
              <p:cNvGrpSpPr>
                <a:grpSpLocks/>
              </p:cNvGrpSpPr>
              <p:nvPr/>
            </p:nvGrpSpPr>
            <p:grpSpPr bwMode="auto">
              <a:xfrm>
                <a:off x="1281" y="2503"/>
                <a:ext cx="437" cy="444"/>
                <a:chOff x="1281" y="2419"/>
                <a:chExt cx="437" cy="444"/>
              </a:xfrm>
            </p:grpSpPr>
            <p:pic>
              <p:nvPicPr>
                <p:cNvPr id="297" name="Picture 24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1" y="2419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8" name="AutoShape 25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1652" y="2715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4" name="Group 26"/>
              <p:cNvGrpSpPr>
                <a:grpSpLocks/>
              </p:cNvGrpSpPr>
              <p:nvPr/>
            </p:nvGrpSpPr>
            <p:grpSpPr bwMode="auto">
              <a:xfrm>
                <a:off x="1281" y="1933"/>
                <a:ext cx="437" cy="444"/>
                <a:chOff x="1281" y="2419"/>
                <a:chExt cx="437" cy="444"/>
              </a:xfrm>
            </p:grpSpPr>
            <p:pic>
              <p:nvPicPr>
                <p:cNvPr id="295" name="Picture 27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1" y="2419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6" name="AutoShape 28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1652" y="2715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07" name="Group 4"/>
          <p:cNvGrpSpPr>
            <a:grpSpLocks/>
          </p:cNvGrpSpPr>
          <p:nvPr/>
        </p:nvGrpSpPr>
        <p:grpSpPr bwMode="auto">
          <a:xfrm flipH="1">
            <a:off x="2300112" y="5940705"/>
            <a:ext cx="551236" cy="395282"/>
            <a:chOff x="1011" y="1710"/>
            <a:chExt cx="1951" cy="1459"/>
          </a:xfrm>
        </p:grpSpPr>
        <p:sp>
          <p:nvSpPr>
            <p:cNvPr id="308" name="Oval 5"/>
            <p:cNvSpPr>
              <a:spLocks noChangeArrowheads="1"/>
            </p:cNvSpPr>
            <p:nvPr/>
          </p:nvSpPr>
          <p:spPr bwMode="auto">
            <a:xfrm rot="1397282">
              <a:off x="1011" y="1770"/>
              <a:ext cx="1951" cy="139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" name="Group 6"/>
            <p:cNvGrpSpPr>
              <a:grpSpLocks/>
            </p:cNvGrpSpPr>
            <p:nvPr/>
          </p:nvGrpSpPr>
          <p:grpSpPr bwMode="auto">
            <a:xfrm>
              <a:off x="1329" y="1710"/>
              <a:ext cx="1383" cy="1261"/>
              <a:chOff x="1281" y="1686"/>
              <a:chExt cx="1383" cy="1261"/>
            </a:xfrm>
          </p:grpSpPr>
          <p:sp>
            <p:nvSpPr>
              <p:cNvPr id="310" name="Line 7"/>
              <p:cNvSpPr>
                <a:spLocks noChangeShapeType="1"/>
              </p:cNvSpPr>
              <p:nvPr/>
            </p:nvSpPr>
            <p:spPr bwMode="auto">
              <a:xfrm flipH="1">
                <a:off x="1680" y="2292"/>
                <a:ext cx="306" cy="5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" name="Line 8"/>
              <p:cNvSpPr>
                <a:spLocks noChangeShapeType="1"/>
              </p:cNvSpPr>
              <p:nvPr/>
            </p:nvSpPr>
            <p:spPr bwMode="auto">
              <a:xfrm>
                <a:off x="2022" y="2316"/>
                <a:ext cx="204" cy="49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" name="Line 9"/>
              <p:cNvSpPr>
                <a:spLocks noChangeShapeType="1"/>
              </p:cNvSpPr>
              <p:nvPr/>
            </p:nvSpPr>
            <p:spPr bwMode="auto">
              <a:xfrm>
                <a:off x="1704" y="2262"/>
                <a:ext cx="276" cy="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" name="Line 10"/>
              <p:cNvSpPr>
                <a:spLocks noChangeShapeType="1"/>
              </p:cNvSpPr>
              <p:nvPr/>
            </p:nvSpPr>
            <p:spPr bwMode="auto">
              <a:xfrm>
                <a:off x="1980" y="2286"/>
                <a:ext cx="276" cy="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4" name="Group 11"/>
              <p:cNvGrpSpPr>
                <a:grpSpLocks/>
              </p:cNvGrpSpPr>
              <p:nvPr/>
            </p:nvGrpSpPr>
            <p:grpSpPr bwMode="auto">
              <a:xfrm>
                <a:off x="2201" y="2491"/>
                <a:ext cx="439" cy="444"/>
                <a:chOff x="3719" y="2905"/>
                <a:chExt cx="439" cy="444"/>
              </a:xfrm>
            </p:grpSpPr>
            <p:pic>
              <p:nvPicPr>
                <p:cNvPr id="330" name="Picture 12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29" y="2905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31" name="AutoShape 13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3722" y="3213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5" name="Line 14"/>
              <p:cNvSpPr>
                <a:spLocks noChangeShapeType="1"/>
              </p:cNvSpPr>
              <p:nvPr/>
            </p:nvSpPr>
            <p:spPr bwMode="auto">
              <a:xfrm flipV="1">
                <a:off x="1602" y="1686"/>
                <a:ext cx="0" cy="54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6" name="Group 15"/>
              <p:cNvGrpSpPr>
                <a:grpSpLocks/>
              </p:cNvGrpSpPr>
              <p:nvPr/>
            </p:nvGrpSpPr>
            <p:grpSpPr bwMode="auto">
              <a:xfrm>
                <a:off x="1878" y="2250"/>
                <a:ext cx="252" cy="252"/>
                <a:chOff x="1062" y="2298"/>
                <a:chExt cx="252" cy="252"/>
              </a:xfrm>
            </p:grpSpPr>
            <p:grpSp>
              <p:nvGrpSpPr>
                <p:cNvPr id="326" name="Group 16"/>
                <p:cNvGrpSpPr>
                  <a:grpSpLocks/>
                </p:cNvGrpSpPr>
                <p:nvPr/>
              </p:nvGrpSpPr>
              <p:grpSpPr bwMode="auto">
                <a:xfrm>
                  <a:off x="1134" y="2298"/>
                  <a:ext cx="120" cy="144"/>
                  <a:chOff x="522" y="3234"/>
                  <a:chExt cx="120" cy="144"/>
                </a:xfrm>
              </p:grpSpPr>
              <p:sp>
                <p:nvSpPr>
                  <p:cNvPr id="32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288"/>
                    <a:ext cx="0" cy="90"/>
                  </a:xfrm>
                  <a:prstGeom prst="line">
                    <a:avLst/>
                  </a:prstGeom>
                  <a:noFill/>
                  <a:ln w="12700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9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522" y="3234"/>
                    <a:ext cx="120" cy="5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7" name="AutoShape 19"/>
                <p:cNvSpPr>
                  <a:spLocks noChangeArrowheads="1"/>
                </p:cNvSpPr>
                <p:nvPr/>
              </p:nvSpPr>
              <p:spPr bwMode="auto">
                <a:xfrm>
                  <a:off x="1062" y="2398"/>
                  <a:ext cx="252" cy="152"/>
                </a:xfrm>
                <a:prstGeom prst="cube">
                  <a:avLst>
                    <a:gd name="adj" fmla="val 25000"/>
                  </a:avLst>
                </a:prstGeom>
                <a:solidFill>
                  <a:srgbClr val="008000"/>
                </a:solidFill>
                <a:ln w="12700">
                  <a:solidFill>
                    <a:srgbClr val="33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7" name="Group 20"/>
              <p:cNvGrpSpPr>
                <a:grpSpLocks/>
              </p:cNvGrpSpPr>
              <p:nvPr/>
            </p:nvGrpSpPr>
            <p:grpSpPr bwMode="auto">
              <a:xfrm>
                <a:off x="2225" y="1945"/>
                <a:ext cx="439" cy="444"/>
                <a:chOff x="3719" y="2905"/>
                <a:chExt cx="439" cy="444"/>
              </a:xfrm>
            </p:grpSpPr>
            <p:pic>
              <p:nvPicPr>
                <p:cNvPr id="324" name="Picture 21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29" y="2905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5" name="AutoShape 22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3722" y="3213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8" name="Group 23"/>
              <p:cNvGrpSpPr>
                <a:grpSpLocks/>
              </p:cNvGrpSpPr>
              <p:nvPr/>
            </p:nvGrpSpPr>
            <p:grpSpPr bwMode="auto">
              <a:xfrm>
                <a:off x="1281" y="2503"/>
                <a:ext cx="437" cy="444"/>
                <a:chOff x="1281" y="2419"/>
                <a:chExt cx="437" cy="444"/>
              </a:xfrm>
            </p:grpSpPr>
            <p:pic>
              <p:nvPicPr>
                <p:cNvPr id="322" name="Picture 24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1" y="2419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3" name="AutoShape 25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1652" y="2715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9" name="Group 26"/>
              <p:cNvGrpSpPr>
                <a:grpSpLocks/>
              </p:cNvGrpSpPr>
              <p:nvPr/>
            </p:nvGrpSpPr>
            <p:grpSpPr bwMode="auto">
              <a:xfrm>
                <a:off x="1281" y="1933"/>
                <a:ext cx="437" cy="444"/>
                <a:chOff x="1281" y="2419"/>
                <a:chExt cx="437" cy="444"/>
              </a:xfrm>
            </p:grpSpPr>
            <p:pic>
              <p:nvPicPr>
                <p:cNvPr id="320" name="Picture 27" descr="House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1" y="2419"/>
                  <a:ext cx="429" cy="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21" name="AutoShape 28"/>
                <p:cNvSpPr>
                  <a:spLocks noChangeAspect="1" noChangeArrowheads="1"/>
                </p:cNvSpPr>
                <p:nvPr/>
              </p:nvSpPr>
              <p:spPr bwMode="auto">
                <a:xfrm rot="2700000">
                  <a:off x="1652" y="2715"/>
                  <a:ext cx="63" cy="69"/>
                </a:xfrm>
                <a:prstGeom prst="cube">
                  <a:avLst>
                    <a:gd name="adj" fmla="val 9037"/>
                  </a:avLst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32" name="Straight Connector 331"/>
          <p:cNvCxnSpPr>
            <a:endCxn id="315" idx="1"/>
          </p:cNvCxnSpPr>
          <p:nvPr/>
        </p:nvCxnSpPr>
        <p:spPr>
          <a:xfrm flipH="1">
            <a:off x="2670804" y="5680850"/>
            <a:ext cx="169759" cy="25985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>
            <a:endCxn id="283" idx="0"/>
          </p:cNvCxnSpPr>
          <p:nvPr/>
        </p:nvCxnSpPr>
        <p:spPr>
          <a:xfrm>
            <a:off x="630254" y="5294650"/>
            <a:ext cx="685180" cy="4951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AutoShape 17"/>
          <p:cNvSpPr>
            <a:spLocks/>
          </p:cNvSpPr>
          <p:nvPr/>
        </p:nvSpPr>
        <p:spPr bwMode="auto">
          <a:xfrm rot="968212" flipV="1">
            <a:off x="2187976" y="4783127"/>
            <a:ext cx="721541" cy="246601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36" name="AutoShape 17"/>
          <p:cNvSpPr>
            <a:spLocks/>
          </p:cNvSpPr>
          <p:nvPr/>
        </p:nvSpPr>
        <p:spPr bwMode="auto">
          <a:xfrm rot="17204219">
            <a:off x="2697209" y="4396255"/>
            <a:ext cx="855255" cy="195427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341" name="TextBox 340"/>
          <p:cNvSpPr txBox="1"/>
          <p:nvPr/>
        </p:nvSpPr>
        <p:spPr>
          <a:xfrm>
            <a:off x="426109" y="3825484"/>
            <a:ext cx="1639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AMI-WAN</a:t>
            </a:r>
            <a:endParaRPr lang="en-US" b="1" dirty="0"/>
          </a:p>
        </p:txBody>
      </p:sp>
      <p:sp>
        <p:nvSpPr>
          <p:cNvPr id="390" name="AutoShape 17"/>
          <p:cNvSpPr>
            <a:spLocks/>
          </p:cNvSpPr>
          <p:nvPr/>
        </p:nvSpPr>
        <p:spPr bwMode="auto">
          <a:xfrm flipV="1">
            <a:off x="1119642" y="5174322"/>
            <a:ext cx="1327151" cy="240657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392" name="Picture 1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869" y="3595378"/>
            <a:ext cx="375517" cy="3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3" name="Picture 392" descr="P2261Radio Front-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510" y="3946202"/>
            <a:ext cx="405876" cy="20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4" name="Picture 1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50" y="3095933"/>
            <a:ext cx="486758" cy="133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881297" y="4140859"/>
            <a:ext cx="1540330" cy="2119629"/>
            <a:chOff x="4522773" y="4190685"/>
            <a:chExt cx="1540330" cy="2119629"/>
          </a:xfrm>
        </p:grpSpPr>
        <p:grpSp>
          <p:nvGrpSpPr>
            <p:cNvPr id="7" name="Group 6"/>
            <p:cNvGrpSpPr/>
            <p:nvPr/>
          </p:nvGrpSpPr>
          <p:grpSpPr>
            <a:xfrm>
              <a:off x="4621734" y="5320012"/>
              <a:ext cx="701840" cy="990302"/>
              <a:chOff x="4710131" y="5178856"/>
              <a:chExt cx="701840" cy="990302"/>
            </a:xfrm>
          </p:grpSpPr>
          <p:pic>
            <p:nvPicPr>
              <p:cNvPr id="397" name="Picture 1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4204" y="5178856"/>
                <a:ext cx="446552" cy="990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8" name="Rounded Rectangle 397"/>
              <p:cNvSpPr/>
              <p:nvPr/>
            </p:nvSpPr>
            <p:spPr>
              <a:xfrm>
                <a:off x="4710131" y="5585683"/>
                <a:ext cx="701840" cy="238324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3G/4G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9" name="Group 398"/>
            <p:cNvGrpSpPr/>
            <p:nvPr/>
          </p:nvGrpSpPr>
          <p:grpSpPr>
            <a:xfrm>
              <a:off x="4522773" y="4190685"/>
              <a:ext cx="701840" cy="990302"/>
              <a:chOff x="4710131" y="5178856"/>
              <a:chExt cx="701840" cy="990302"/>
            </a:xfrm>
          </p:grpSpPr>
          <p:pic>
            <p:nvPicPr>
              <p:cNvPr id="400" name="Picture 1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4204" y="5178856"/>
                <a:ext cx="446552" cy="990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1" name="Rounded Rectangle 400"/>
              <p:cNvSpPr/>
              <p:nvPr/>
            </p:nvSpPr>
            <p:spPr>
              <a:xfrm>
                <a:off x="4710131" y="5585683"/>
                <a:ext cx="701840" cy="238324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3G/4G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2" name="Group 401"/>
            <p:cNvGrpSpPr/>
            <p:nvPr/>
          </p:nvGrpSpPr>
          <p:grpSpPr>
            <a:xfrm>
              <a:off x="5361263" y="4814043"/>
              <a:ext cx="701840" cy="990302"/>
              <a:chOff x="4710131" y="5178856"/>
              <a:chExt cx="701840" cy="990302"/>
            </a:xfrm>
          </p:grpSpPr>
          <p:pic>
            <p:nvPicPr>
              <p:cNvPr id="403" name="Picture 1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4204" y="5178856"/>
                <a:ext cx="446552" cy="990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4" name="Rounded Rectangle 403"/>
              <p:cNvSpPr/>
              <p:nvPr/>
            </p:nvSpPr>
            <p:spPr>
              <a:xfrm>
                <a:off x="4710131" y="5585683"/>
                <a:ext cx="701840" cy="238324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>
                    <a:solidFill>
                      <a:schemeClr val="bg1"/>
                    </a:solidFill>
                  </a:rPr>
                  <a:t>3G/4G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946307" y="3215086"/>
            <a:ext cx="3709147" cy="3386301"/>
            <a:chOff x="2977834" y="3015898"/>
            <a:chExt cx="3709147" cy="3386301"/>
          </a:xfrm>
        </p:grpSpPr>
        <p:pic>
          <p:nvPicPr>
            <p:cNvPr id="342" name="Picture 1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2611" y="3015898"/>
              <a:ext cx="486758" cy="133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2977834" y="3423544"/>
              <a:ext cx="3709147" cy="2978655"/>
              <a:chOff x="4353477" y="3192634"/>
              <a:chExt cx="3709147" cy="2978655"/>
            </a:xfrm>
          </p:grpSpPr>
          <p:pic>
            <p:nvPicPr>
              <p:cNvPr id="347" name="Picture 13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5753" y="3192634"/>
                <a:ext cx="375517" cy="399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" name="Picture 14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56445" y="5180987"/>
                <a:ext cx="446552" cy="990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0" name="Picture 349" descr="P2261Radio Front-p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56748" y="4645141"/>
                <a:ext cx="405876" cy="203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2" name="AutoShape 17"/>
              <p:cNvSpPr>
                <a:spLocks/>
              </p:cNvSpPr>
              <p:nvPr/>
            </p:nvSpPr>
            <p:spPr bwMode="auto">
              <a:xfrm rot="19640507" flipV="1">
                <a:off x="6836282" y="5073496"/>
                <a:ext cx="1125455" cy="214981"/>
              </a:xfrm>
              <a:custGeom>
                <a:avLst/>
                <a:gdLst>
                  <a:gd name="T0" fmla="*/ 0 w 21600"/>
                  <a:gd name="T1" fmla="*/ 1473734 h 21600"/>
                  <a:gd name="T2" fmla="*/ 2147483647 w 21600"/>
                  <a:gd name="T3" fmla="*/ 0 h 21600"/>
                  <a:gd name="T4" fmla="*/ 2147483647 w 21600"/>
                  <a:gd name="T5" fmla="*/ 1473734 h 21600"/>
                  <a:gd name="T6" fmla="*/ 2147483647 w 21600"/>
                  <a:gd name="T7" fmla="*/ 1473734 h 21600"/>
                  <a:gd name="T8" fmla="*/ 2147483647 w 21600"/>
                  <a:gd name="T9" fmla="*/ 2579003 h 21600"/>
                  <a:gd name="T10" fmla="*/ 2140808488 w 21600"/>
                  <a:gd name="T11" fmla="*/ 1105269 h 21600"/>
                  <a:gd name="T12" fmla="*/ 0 w 21600"/>
                  <a:gd name="T13" fmla="*/ 1473734 h 21600"/>
                  <a:gd name="T14" fmla="*/ 0 w 21600"/>
                  <a:gd name="T15" fmla="*/ 147373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00"/>
                  <a:gd name="T25" fmla="*/ 0 h 21600"/>
                  <a:gd name="T26" fmla="*/ 21600 w 21600"/>
                  <a:gd name="T27" fmla="*/ 2160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2343"/>
                    </a:moveTo>
                    <a:lnTo>
                      <a:pt x="12117" y="0"/>
                    </a:lnTo>
                    <a:lnTo>
                      <a:pt x="13171" y="12343"/>
                    </a:lnTo>
                    <a:lnTo>
                      <a:pt x="21600" y="12343"/>
                    </a:lnTo>
                    <a:lnTo>
                      <a:pt x="12117" y="21600"/>
                    </a:lnTo>
                    <a:lnTo>
                      <a:pt x="11063" y="9257"/>
                    </a:lnTo>
                    <a:lnTo>
                      <a:pt x="0" y="12343"/>
                    </a:lnTo>
                    <a:close/>
                    <a:moveTo>
                      <a:pt x="0" y="12343"/>
                    </a:moveTo>
                  </a:path>
                </a:pathLst>
              </a:custGeom>
              <a:solidFill>
                <a:srgbClr val="002060"/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glow rad="88900">
                  <a:srgbClr val="FFFF00">
                    <a:alpha val="17000"/>
                  </a:srgbClr>
                </a:glow>
                <a:softEdge rad="0"/>
              </a:effectLst>
              <a:extLst/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3" name="Rounded Rectangle 352"/>
              <p:cNvSpPr/>
              <p:nvPr/>
            </p:nvSpPr>
            <p:spPr>
              <a:xfrm>
                <a:off x="6432451" y="4334119"/>
                <a:ext cx="966558" cy="610849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 smtClean="0">
                    <a:solidFill>
                      <a:schemeClr val="tx1"/>
                    </a:solidFill>
                  </a:rPr>
                  <a:t>900 </a:t>
                </a:r>
                <a:r>
                  <a:rPr lang="en-US" sz="1100" b="1" dirty="0" smtClean="0">
                    <a:solidFill>
                      <a:schemeClr val="tx1"/>
                    </a:solidFill>
                  </a:rPr>
                  <a:t>MHz ISM &amp; Licensed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54" name="Picture 353" descr="P2261Radio Front-p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54390" y="5526285"/>
                <a:ext cx="405876" cy="203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5" name="Picture 354" descr="P2261Radio Front-p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32204" y="3543074"/>
                <a:ext cx="405876" cy="203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6" name="AutoShape 17"/>
              <p:cNvSpPr>
                <a:spLocks/>
              </p:cNvSpPr>
              <p:nvPr/>
            </p:nvSpPr>
            <p:spPr bwMode="auto">
              <a:xfrm rot="12496421">
                <a:off x="6226244" y="4121176"/>
                <a:ext cx="1787712" cy="241536"/>
              </a:xfrm>
              <a:custGeom>
                <a:avLst/>
                <a:gdLst>
                  <a:gd name="T0" fmla="*/ 0 w 21600"/>
                  <a:gd name="T1" fmla="*/ 1473734 h 21600"/>
                  <a:gd name="T2" fmla="*/ 2147483647 w 21600"/>
                  <a:gd name="T3" fmla="*/ 0 h 21600"/>
                  <a:gd name="T4" fmla="*/ 2147483647 w 21600"/>
                  <a:gd name="T5" fmla="*/ 1473734 h 21600"/>
                  <a:gd name="T6" fmla="*/ 2147483647 w 21600"/>
                  <a:gd name="T7" fmla="*/ 1473734 h 21600"/>
                  <a:gd name="T8" fmla="*/ 2147483647 w 21600"/>
                  <a:gd name="T9" fmla="*/ 2579003 h 21600"/>
                  <a:gd name="T10" fmla="*/ 2140808488 w 21600"/>
                  <a:gd name="T11" fmla="*/ 1105269 h 21600"/>
                  <a:gd name="T12" fmla="*/ 0 w 21600"/>
                  <a:gd name="T13" fmla="*/ 1473734 h 21600"/>
                  <a:gd name="T14" fmla="*/ 0 w 21600"/>
                  <a:gd name="T15" fmla="*/ 147373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600"/>
                  <a:gd name="T25" fmla="*/ 0 h 21600"/>
                  <a:gd name="T26" fmla="*/ 21600 w 21600"/>
                  <a:gd name="T27" fmla="*/ 21600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2343"/>
                    </a:moveTo>
                    <a:lnTo>
                      <a:pt x="12117" y="0"/>
                    </a:lnTo>
                    <a:lnTo>
                      <a:pt x="13171" y="12343"/>
                    </a:lnTo>
                    <a:lnTo>
                      <a:pt x="21600" y="12343"/>
                    </a:lnTo>
                    <a:lnTo>
                      <a:pt x="12117" y="21600"/>
                    </a:lnTo>
                    <a:lnTo>
                      <a:pt x="11063" y="9257"/>
                    </a:lnTo>
                    <a:lnTo>
                      <a:pt x="0" y="12343"/>
                    </a:lnTo>
                    <a:close/>
                    <a:moveTo>
                      <a:pt x="0" y="12343"/>
                    </a:moveTo>
                  </a:path>
                </a:pathLst>
              </a:custGeom>
              <a:solidFill>
                <a:srgbClr val="002060"/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glow rad="88900">
                  <a:srgbClr val="FFFF00">
                    <a:alpha val="17000"/>
                  </a:srgbClr>
                </a:glow>
                <a:softEdge rad="0"/>
              </a:effectLst>
              <a:extLst/>
            </p:spPr>
            <p:txBody>
              <a:bodyPr lIns="0" tIns="0" rIns="0" bIns="0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4353477" y="3534302"/>
                <a:ext cx="286072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Grid Automation &amp; </a:t>
                </a:r>
              </a:p>
              <a:p>
                <a:r>
                  <a:rPr lang="en-US" b="1" dirty="0" smtClean="0"/>
                  <a:t>Control WAN</a:t>
                </a:r>
                <a:endParaRPr lang="en-US" b="1" dirty="0"/>
              </a:p>
            </p:txBody>
          </p:sp>
        </p:grpSp>
        <p:pic>
          <p:nvPicPr>
            <p:cNvPr id="405" name="Picture 14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810" y="4647073"/>
              <a:ext cx="446552" cy="990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6" name="Picture 405" descr="P2261Radio Front-p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2486" y="4965683"/>
              <a:ext cx="405876" cy="203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7" name="AutoShape 17"/>
            <p:cNvSpPr>
              <a:spLocks/>
            </p:cNvSpPr>
            <p:nvPr/>
          </p:nvSpPr>
          <p:spPr bwMode="auto">
            <a:xfrm rot="17204219">
              <a:off x="4284035" y="4309888"/>
              <a:ext cx="855255" cy="213834"/>
            </a:xfrm>
            <a:custGeom>
              <a:avLst/>
              <a:gdLst>
                <a:gd name="T0" fmla="*/ 0 w 21600"/>
                <a:gd name="T1" fmla="*/ 1473734 h 21600"/>
                <a:gd name="T2" fmla="*/ 2147483647 w 21600"/>
                <a:gd name="T3" fmla="*/ 0 h 21600"/>
                <a:gd name="T4" fmla="*/ 2147483647 w 21600"/>
                <a:gd name="T5" fmla="*/ 1473734 h 21600"/>
                <a:gd name="T6" fmla="*/ 2147483647 w 21600"/>
                <a:gd name="T7" fmla="*/ 1473734 h 21600"/>
                <a:gd name="T8" fmla="*/ 2147483647 w 21600"/>
                <a:gd name="T9" fmla="*/ 2579003 h 21600"/>
                <a:gd name="T10" fmla="*/ 2140808488 w 21600"/>
                <a:gd name="T11" fmla="*/ 1105269 h 21600"/>
                <a:gd name="T12" fmla="*/ 0 w 21600"/>
                <a:gd name="T13" fmla="*/ 1473734 h 21600"/>
                <a:gd name="T14" fmla="*/ 0 w 21600"/>
                <a:gd name="T15" fmla="*/ 14737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2060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8" name="AutoShape 17"/>
            <p:cNvSpPr>
              <a:spLocks/>
            </p:cNvSpPr>
            <p:nvPr/>
          </p:nvSpPr>
          <p:spPr bwMode="auto">
            <a:xfrm rot="2368097">
              <a:off x="4422663" y="5394557"/>
              <a:ext cx="985124" cy="207976"/>
            </a:xfrm>
            <a:custGeom>
              <a:avLst/>
              <a:gdLst>
                <a:gd name="T0" fmla="*/ 0 w 21600"/>
                <a:gd name="T1" fmla="*/ 1473734 h 21600"/>
                <a:gd name="T2" fmla="*/ 2147483647 w 21600"/>
                <a:gd name="T3" fmla="*/ 0 h 21600"/>
                <a:gd name="T4" fmla="*/ 2147483647 w 21600"/>
                <a:gd name="T5" fmla="*/ 1473734 h 21600"/>
                <a:gd name="T6" fmla="*/ 2147483647 w 21600"/>
                <a:gd name="T7" fmla="*/ 1473734 h 21600"/>
                <a:gd name="T8" fmla="*/ 2147483647 w 21600"/>
                <a:gd name="T9" fmla="*/ 2579003 h 21600"/>
                <a:gd name="T10" fmla="*/ 2140808488 w 21600"/>
                <a:gd name="T11" fmla="*/ 1105269 h 21600"/>
                <a:gd name="T12" fmla="*/ 0 w 21600"/>
                <a:gd name="T13" fmla="*/ 1473734 h 21600"/>
                <a:gd name="T14" fmla="*/ 0 w 21600"/>
                <a:gd name="T15" fmla="*/ 14737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2060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410" name="Picture 409" descr="P2261Radio Front-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77" y="5496562"/>
            <a:ext cx="405876" cy="20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" name="AutoShape 17"/>
          <p:cNvSpPr>
            <a:spLocks/>
          </p:cNvSpPr>
          <p:nvPr/>
        </p:nvSpPr>
        <p:spPr bwMode="auto">
          <a:xfrm rot="20254136" flipV="1">
            <a:off x="5698003" y="5449432"/>
            <a:ext cx="721541" cy="246601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336964" y="834551"/>
            <a:ext cx="6013194" cy="2261382"/>
            <a:chOff x="396875" y="765175"/>
            <a:chExt cx="8474075" cy="5168900"/>
          </a:xfrm>
        </p:grpSpPr>
        <p:pic>
          <p:nvPicPr>
            <p:cNvPr id="413" name="Picture 11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75" y="1665288"/>
              <a:ext cx="1585913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4" name="AutoShape 12"/>
            <p:cNvSpPr>
              <a:spLocks/>
            </p:cNvSpPr>
            <p:nvPr/>
          </p:nvSpPr>
          <p:spPr bwMode="auto">
            <a:xfrm rot="21267260">
              <a:off x="1396355" y="1797672"/>
              <a:ext cx="2535799" cy="169248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5" name="AutoShape 13"/>
            <p:cNvSpPr>
              <a:spLocks/>
            </p:cNvSpPr>
            <p:nvPr/>
          </p:nvSpPr>
          <p:spPr bwMode="auto">
            <a:xfrm rot="-2520000">
              <a:off x="4185507" y="4341883"/>
              <a:ext cx="785508" cy="241049"/>
            </a:xfrm>
            <a:custGeom>
              <a:avLst/>
              <a:gdLst>
                <a:gd name="T0" fmla="*/ 0 w 21600"/>
                <a:gd name="T1" fmla="*/ 2508814 h 21600"/>
                <a:gd name="T2" fmla="*/ 401439941 w 21600"/>
                <a:gd name="T3" fmla="*/ 0 h 21600"/>
                <a:gd name="T4" fmla="*/ 436359436 w 21600"/>
                <a:gd name="T5" fmla="*/ 2508814 h 21600"/>
                <a:gd name="T6" fmla="*/ 715614193 w 21600"/>
                <a:gd name="T7" fmla="*/ 2508814 h 21600"/>
                <a:gd name="T8" fmla="*/ 401439941 w 21600"/>
                <a:gd name="T9" fmla="*/ 4390396 h 21600"/>
                <a:gd name="T10" fmla="*/ 366520478 w 21600"/>
                <a:gd name="T11" fmla="*/ 1881576 h 21600"/>
                <a:gd name="T12" fmla="*/ 0 w 21600"/>
                <a:gd name="T13" fmla="*/ 2508814 h 21600"/>
                <a:gd name="T14" fmla="*/ 0 w 21600"/>
                <a:gd name="T15" fmla="*/ 250881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6" name="AutoShape 16"/>
            <p:cNvSpPr>
              <a:spLocks/>
            </p:cNvSpPr>
            <p:nvPr/>
          </p:nvSpPr>
          <p:spPr bwMode="auto">
            <a:xfrm rot="2039999">
              <a:off x="5257047" y="4203379"/>
              <a:ext cx="1411766" cy="142299"/>
            </a:xfrm>
            <a:custGeom>
              <a:avLst/>
              <a:gdLst>
                <a:gd name="T0" fmla="*/ 0 w 21600"/>
                <a:gd name="T1" fmla="*/ 6345768 h 21600"/>
                <a:gd name="T2" fmla="*/ 840251557 w 21600"/>
                <a:gd name="T3" fmla="*/ 0 h 21600"/>
                <a:gd name="T4" fmla="*/ 913342096 w 21600"/>
                <a:gd name="T5" fmla="*/ 6345768 h 21600"/>
                <a:gd name="T6" fmla="*/ 1497850225 w 21600"/>
                <a:gd name="T7" fmla="*/ 6345768 h 21600"/>
                <a:gd name="T8" fmla="*/ 840251557 w 21600"/>
                <a:gd name="T9" fmla="*/ 11104962 h 21600"/>
                <a:gd name="T10" fmla="*/ 767162703 w 21600"/>
                <a:gd name="T11" fmla="*/ 4759194 h 21600"/>
                <a:gd name="T12" fmla="*/ 0 w 21600"/>
                <a:gd name="T13" fmla="*/ 6345768 h 21600"/>
                <a:gd name="T14" fmla="*/ 0 w 21600"/>
                <a:gd name="T15" fmla="*/ 634576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7" name="AutoShape 18"/>
            <p:cNvSpPr>
              <a:spLocks/>
            </p:cNvSpPr>
            <p:nvPr/>
          </p:nvSpPr>
          <p:spPr bwMode="auto">
            <a:xfrm rot="3559005">
              <a:off x="2934749" y="3881885"/>
              <a:ext cx="1341844" cy="197557"/>
            </a:xfrm>
            <a:custGeom>
              <a:avLst/>
              <a:gdLst>
                <a:gd name="T0" fmla="*/ 0 w 21600"/>
                <a:gd name="T1" fmla="*/ 3339225 h 21600"/>
                <a:gd name="T2" fmla="*/ 1290788236 w 21600"/>
                <a:gd name="T3" fmla="*/ 0 h 21600"/>
                <a:gd name="T4" fmla="*/ 1403066878 w 21600"/>
                <a:gd name="T5" fmla="*/ 3339225 h 21600"/>
                <a:gd name="T6" fmla="*/ 2147483647 w 21600"/>
                <a:gd name="T7" fmla="*/ 3339225 h 21600"/>
                <a:gd name="T8" fmla="*/ 1290788236 w 21600"/>
                <a:gd name="T9" fmla="*/ 5843619 h 21600"/>
                <a:gd name="T10" fmla="*/ 1178507414 w 21600"/>
                <a:gd name="T11" fmla="*/ 2504388 h 21600"/>
                <a:gd name="T12" fmla="*/ 0 w 21600"/>
                <a:gd name="T13" fmla="*/ 3339225 h 21600"/>
                <a:gd name="T14" fmla="*/ 0 w 21600"/>
                <a:gd name="T15" fmla="*/ 333922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accent6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8" name="AutoShape 20"/>
            <p:cNvSpPr>
              <a:spLocks/>
            </p:cNvSpPr>
            <p:nvPr/>
          </p:nvSpPr>
          <p:spPr bwMode="auto">
            <a:xfrm rot="19680000">
              <a:off x="5168671" y="3495485"/>
              <a:ext cx="1157288" cy="195882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" name="AutoShape 21"/>
            <p:cNvSpPr>
              <a:spLocks/>
            </p:cNvSpPr>
            <p:nvPr/>
          </p:nvSpPr>
          <p:spPr bwMode="auto">
            <a:xfrm rot="1679999">
              <a:off x="3450472" y="3557828"/>
              <a:ext cx="1458048" cy="116978"/>
            </a:xfrm>
            <a:custGeom>
              <a:avLst/>
              <a:gdLst>
                <a:gd name="T0" fmla="*/ 0 w 21600"/>
                <a:gd name="T1" fmla="*/ 1167831 h 21600"/>
                <a:gd name="T2" fmla="*/ 586976261 w 21600"/>
                <a:gd name="T3" fmla="*/ 0 h 21600"/>
                <a:gd name="T4" fmla="*/ 638034230 w 21600"/>
                <a:gd name="T5" fmla="*/ 1167831 h 21600"/>
                <a:gd name="T6" fmla="*/ 1046354207 w 21600"/>
                <a:gd name="T7" fmla="*/ 1167831 h 21600"/>
                <a:gd name="T8" fmla="*/ 586976261 w 21600"/>
                <a:gd name="T9" fmla="*/ 2043658 h 21600"/>
                <a:gd name="T10" fmla="*/ 535917017 w 21600"/>
                <a:gd name="T11" fmla="*/ 875832 h 21600"/>
                <a:gd name="T12" fmla="*/ 0 w 21600"/>
                <a:gd name="T13" fmla="*/ 1167831 h 21600"/>
                <a:gd name="T14" fmla="*/ 0 w 21600"/>
                <a:gd name="T15" fmla="*/ 116783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0" name="AutoShape 14"/>
            <p:cNvSpPr>
              <a:spLocks/>
            </p:cNvSpPr>
            <p:nvPr/>
          </p:nvSpPr>
          <p:spPr bwMode="auto">
            <a:xfrm rot="2234908">
              <a:off x="1030931" y="4513068"/>
              <a:ext cx="1676400" cy="120804"/>
            </a:xfrm>
            <a:custGeom>
              <a:avLst/>
              <a:gdLst>
                <a:gd name="T0" fmla="*/ 0 w 21600"/>
                <a:gd name="T1" fmla="*/ 650005 h 21600"/>
                <a:gd name="T2" fmla="*/ 2147483647 w 21600"/>
                <a:gd name="T3" fmla="*/ 0 h 21600"/>
                <a:gd name="T4" fmla="*/ 2147483647 w 21600"/>
                <a:gd name="T5" fmla="*/ 650005 h 21600"/>
                <a:gd name="T6" fmla="*/ 2147483647 w 21600"/>
                <a:gd name="T7" fmla="*/ 650005 h 21600"/>
                <a:gd name="T8" fmla="*/ 2147483647 w 21600"/>
                <a:gd name="T9" fmla="*/ 1137504 h 21600"/>
                <a:gd name="T10" fmla="*/ 2147483647 w 21600"/>
                <a:gd name="T11" fmla="*/ 487495 h 21600"/>
                <a:gd name="T12" fmla="*/ 0 w 21600"/>
                <a:gd name="T13" fmla="*/ 650005 h 21600"/>
                <a:gd name="T14" fmla="*/ 0 w 21600"/>
                <a:gd name="T15" fmla="*/ 650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1" name="AutoShape 14"/>
            <p:cNvSpPr>
              <a:spLocks/>
            </p:cNvSpPr>
            <p:nvPr/>
          </p:nvSpPr>
          <p:spPr bwMode="auto">
            <a:xfrm rot="1770527">
              <a:off x="1345437" y="2612691"/>
              <a:ext cx="1883381" cy="211177"/>
            </a:xfrm>
            <a:custGeom>
              <a:avLst/>
              <a:gdLst>
                <a:gd name="T0" fmla="*/ 0 w 21600"/>
                <a:gd name="T1" fmla="*/ 1680724 h 21600"/>
                <a:gd name="T2" fmla="*/ 2147483647 w 21600"/>
                <a:gd name="T3" fmla="*/ 0 h 21600"/>
                <a:gd name="T4" fmla="*/ 2147483647 w 21600"/>
                <a:gd name="T5" fmla="*/ 1680724 h 21600"/>
                <a:gd name="T6" fmla="*/ 2147483647 w 21600"/>
                <a:gd name="T7" fmla="*/ 1680724 h 21600"/>
                <a:gd name="T8" fmla="*/ 2147483647 w 21600"/>
                <a:gd name="T9" fmla="*/ 2941222 h 21600"/>
                <a:gd name="T10" fmla="*/ 2147483647 w 21600"/>
                <a:gd name="T11" fmla="*/ 1260497 h 21600"/>
                <a:gd name="T12" fmla="*/ 0 w 21600"/>
                <a:gd name="T13" fmla="*/ 1680724 h 21600"/>
                <a:gd name="T14" fmla="*/ 0 w 21600"/>
                <a:gd name="T15" fmla="*/ 168072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accent6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2" name="AutoShape 14"/>
            <p:cNvSpPr>
              <a:spLocks/>
            </p:cNvSpPr>
            <p:nvPr/>
          </p:nvSpPr>
          <p:spPr bwMode="auto">
            <a:xfrm rot="967096">
              <a:off x="1209533" y="4326177"/>
              <a:ext cx="2692400" cy="104775"/>
            </a:xfrm>
            <a:custGeom>
              <a:avLst/>
              <a:gdLst>
                <a:gd name="T0" fmla="*/ 0 w 21600"/>
                <a:gd name="T1" fmla="*/ 1408744 h 21600"/>
                <a:gd name="T2" fmla="*/ 2147483647 w 21600"/>
                <a:gd name="T3" fmla="*/ 0 h 21600"/>
                <a:gd name="T4" fmla="*/ 2147483647 w 21600"/>
                <a:gd name="T5" fmla="*/ 1408744 h 21600"/>
                <a:gd name="T6" fmla="*/ 2147483647 w 21600"/>
                <a:gd name="T7" fmla="*/ 1408744 h 21600"/>
                <a:gd name="T8" fmla="*/ 2147483647 w 21600"/>
                <a:gd name="T9" fmla="*/ 2465278 h 21600"/>
                <a:gd name="T10" fmla="*/ 2147483647 w 21600"/>
                <a:gd name="T11" fmla="*/ 1056535 h 21600"/>
                <a:gd name="T12" fmla="*/ 0 w 21600"/>
                <a:gd name="T13" fmla="*/ 1408744 h 21600"/>
                <a:gd name="T14" fmla="*/ 0 w 21600"/>
                <a:gd name="T15" fmla="*/ 140874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accent6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3" name="AutoShape 14"/>
            <p:cNvSpPr>
              <a:spLocks/>
            </p:cNvSpPr>
            <p:nvPr/>
          </p:nvSpPr>
          <p:spPr bwMode="auto">
            <a:xfrm rot="-483307">
              <a:off x="2512984" y="5071841"/>
              <a:ext cx="1676400" cy="125878"/>
            </a:xfrm>
            <a:custGeom>
              <a:avLst/>
              <a:gdLst>
                <a:gd name="T0" fmla="*/ 0 w 21600"/>
                <a:gd name="T1" fmla="*/ 650005 h 21600"/>
                <a:gd name="T2" fmla="*/ 2147483647 w 21600"/>
                <a:gd name="T3" fmla="*/ 0 h 21600"/>
                <a:gd name="T4" fmla="*/ 2147483647 w 21600"/>
                <a:gd name="T5" fmla="*/ 650005 h 21600"/>
                <a:gd name="T6" fmla="*/ 2147483647 w 21600"/>
                <a:gd name="T7" fmla="*/ 650005 h 21600"/>
                <a:gd name="T8" fmla="*/ 2147483647 w 21600"/>
                <a:gd name="T9" fmla="*/ 1137504 h 21600"/>
                <a:gd name="T10" fmla="*/ 2147483647 w 21600"/>
                <a:gd name="T11" fmla="*/ 487495 h 21600"/>
                <a:gd name="T12" fmla="*/ 0 w 21600"/>
                <a:gd name="T13" fmla="*/ 650005 h 21600"/>
                <a:gd name="T14" fmla="*/ 0 w 21600"/>
                <a:gd name="T15" fmla="*/ 6500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4" name="AutoShape 14"/>
            <p:cNvSpPr>
              <a:spLocks/>
            </p:cNvSpPr>
            <p:nvPr/>
          </p:nvSpPr>
          <p:spPr bwMode="auto">
            <a:xfrm rot="2591999">
              <a:off x="738382" y="3402466"/>
              <a:ext cx="3634701" cy="142060"/>
            </a:xfrm>
            <a:custGeom>
              <a:avLst/>
              <a:gdLst>
                <a:gd name="T0" fmla="*/ 0 w 21600"/>
                <a:gd name="T1" fmla="*/ 5836026 h 21600"/>
                <a:gd name="T2" fmla="*/ 2147483647 w 21600"/>
                <a:gd name="T3" fmla="*/ 0 h 21600"/>
                <a:gd name="T4" fmla="*/ 2147483647 w 21600"/>
                <a:gd name="T5" fmla="*/ 5836026 h 21600"/>
                <a:gd name="T6" fmla="*/ 2147483647 w 21600"/>
                <a:gd name="T7" fmla="*/ 5836026 h 21600"/>
                <a:gd name="T8" fmla="*/ 2147483647 w 21600"/>
                <a:gd name="T9" fmla="*/ 10212953 h 21600"/>
                <a:gd name="T10" fmla="*/ 2147483647 w 21600"/>
                <a:gd name="T11" fmla="*/ 4376926 h 21600"/>
                <a:gd name="T12" fmla="*/ 0 w 21600"/>
                <a:gd name="T13" fmla="*/ 5836026 h 21600"/>
                <a:gd name="T14" fmla="*/ 0 w 21600"/>
                <a:gd name="T15" fmla="*/ 583602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accent6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5" name="AutoShape 14"/>
            <p:cNvSpPr>
              <a:spLocks/>
            </p:cNvSpPr>
            <p:nvPr/>
          </p:nvSpPr>
          <p:spPr bwMode="auto">
            <a:xfrm rot="20800855">
              <a:off x="1352288" y="3543481"/>
              <a:ext cx="1819607" cy="147388"/>
            </a:xfrm>
            <a:custGeom>
              <a:avLst/>
              <a:gdLst>
                <a:gd name="T0" fmla="*/ 0 w 21600"/>
                <a:gd name="T1" fmla="*/ 1408744 h 21600"/>
                <a:gd name="T2" fmla="*/ 2147483647 w 21600"/>
                <a:gd name="T3" fmla="*/ 0 h 21600"/>
                <a:gd name="T4" fmla="*/ 2147483647 w 21600"/>
                <a:gd name="T5" fmla="*/ 1408744 h 21600"/>
                <a:gd name="T6" fmla="*/ 2147483647 w 21600"/>
                <a:gd name="T7" fmla="*/ 1408744 h 21600"/>
                <a:gd name="T8" fmla="*/ 2147483647 w 21600"/>
                <a:gd name="T9" fmla="*/ 2465278 h 21600"/>
                <a:gd name="T10" fmla="*/ 2147483647 w 21600"/>
                <a:gd name="T11" fmla="*/ 1056535 h 21600"/>
                <a:gd name="T12" fmla="*/ 0 w 21600"/>
                <a:gd name="T13" fmla="*/ 1408744 h 21600"/>
                <a:gd name="T14" fmla="*/ 0 w 21600"/>
                <a:gd name="T15" fmla="*/ 140874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accent6"/>
            </a:solidFill>
            <a:ln w="19050">
              <a:solidFill>
                <a:srgbClr val="FF99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6" name="AutoShape 12"/>
            <p:cNvSpPr>
              <a:spLocks/>
            </p:cNvSpPr>
            <p:nvPr/>
          </p:nvSpPr>
          <p:spPr bwMode="auto">
            <a:xfrm rot="1952265">
              <a:off x="4238180" y="2330228"/>
              <a:ext cx="2143125" cy="21756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7" name="AutoShape 12"/>
            <p:cNvSpPr>
              <a:spLocks/>
            </p:cNvSpPr>
            <p:nvPr/>
          </p:nvSpPr>
          <p:spPr bwMode="auto">
            <a:xfrm rot="18415994">
              <a:off x="2968339" y="2337135"/>
              <a:ext cx="1226924" cy="13349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8" name="AutoShape 12"/>
            <p:cNvSpPr>
              <a:spLocks/>
            </p:cNvSpPr>
            <p:nvPr/>
          </p:nvSpPr>
          <p:spPr bwMode="auto">
            <a:xfrm rot="21164208">
              <a:off x="4071406" y="1466068"/>
              <a:ext cx="3564334" cy="13279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29" name="Picture 10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8" y="3248025"/>
              <a:ext cx="1244600" cy="2400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" name="Picture 11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138" y="3086100"/>
              <a:ext cx="1062037" cy="2047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1" name="AutoShape 15"/>
            <p:cNvSpPr>
              <a:spLocks/>
            </p:cNvSpPr>
            <p:nvPr/>
          </p:nvSpPr>
          <p:spPr bwMode="auto">
            <a:xfrm>
              <a:off x="871613" y="2107654"/>
              <a:ext cx="202030" cy="174445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32" name="Picture 11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1413" y="765175"/>
              <a:ext cx="1379537" cy="1820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3" name="AutoShape 14"/>
            <p:cNvSpPr>
              <a:spLocks/>
            </p:cNvSpPr>
            <p:nvPr/>
          </p:nvSpPr>
          <p:spPr bwMode="auto">
            <a:xfrm rot="18400020">
              <a:off x="6255622" y="2020179"/>
              <a:ext cx="2019733" cy="145229"/>
            </a:xfrm>
            <a:custGeom>
              <a:avLst/>
              <a:gdLst>
                <a:gd name="T0" fmla="*/ 0 w 21600"/>
                <a:gd name="T1" fmla="*/ 2701746 h 21600"/>
                <a:gd name="T2" fmla="*/ 2147483647 w 21600"/>
                <a:gd name="T3" fmla="*/ 0 h 21600"/>
                <a:gd name="T4" fmla="*/ 2147483647 w 21600"/>
                <a:gd name="T5" fmla="*/ 2701746 h 21600"/>
                <a:gd name="T6" fmla="*/ 2147483647 w 21600"/>
                <a:gd name="T7" fmla="*/ 2701746 h 21600"/>
                <a:gd name="T8" fmla="*/ 2147483647 w 21600"/>
                <a:gd name="T9" fmla="*/ 4727974 h 21600"/>
                <a:gd name="T10" fmla="*/ 2084187431 w 21600"/>
                <a:gd name="T11" fmla="*/ 2026228 h 21600"/>
                <a:gd name="T12" fmla="*/ 0 w 21600"/>
                <a:gd name="T13" fmla="*/ 2701746 h 21600"/>
                <a:gd name="T14" fmla="*/ 0 w 21600"/>
                <a:gd name="T15" fmla="*/ 27017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FFF0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4" name="AutoShape 18"/>
            <p:cNvSpPr>
              <a:spLocks/>
            </p:cNvSpPr>
            <p:nvPr/>
          </p:nvSpPr>
          <p:spPr bwMode="auto">
            <a:xfrm rot="4919999">
              <a:off x="7123302" y="2357936"/>
              <a:ext cx="1818646" cy="179962"/>
            </a:xfrm>
            <a:custGeom>
              <a:avLst/>
              <a:gdLst>
                <a:gd name="T0" fmla="*/ 0 w 21600"/>
                <a:gd name="T1" fmla="*/ 3339225 h 21600"/>
                <a:gd name="T2" fmla="*/ 1290783468 w 21600"/>
                <a:gd name="T3" fmla="*/ 0 h 21600"/>
                <a:gd name="T4" fmla="*/ 1403064133 w 21600"/>
                <a:gd name="T5" fmla="*/ 3339225 h 21600"/>
                <a:gd name="T6" fmla="*/ 2147483647 w 21600"/>
                <a:gd name="T7" fmla="*/ 3339225 h 21600"/>
                <a:gd name="T8" fmla="*/ 1290783468 w 21600"/>
                <a:gd name="T9" fmla="*/ 5843619 h 21600"/>
                <a:gd name="T10" fmla="*/ 1178505125 w 21600"/>
                <a:gd name="T11" fmla="*/ 2504388 h 21600"/>
                <a:gd name="T12" fmla="*/ 0 w 21600"/>
                <a:gd name="T13" fmla="*/ 3339225 h 21600"/>
                <a:gd name="T14" fmla="*/ 0 w 21600"/>
                <a:gd name="T15" fmla="*/ 333922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5" name="AutoShape 17"/>
            <p:cNvSpPr>
              <a:spLocks/>
            </p:cNvSpPr>
            <p:nvPr/>
          </p:nvSpPr>
          <p:spPr bwMode="auto">
            <a:xfrm rot="21443684">
              <a:off x="4099111" y="4680608"/>
              <a:ext cx="2523076" cy="177455"/>
            </a:xfrm>
            <a:custGeom>
              <a:avLst/>
              <a:gdLst>
                <a:gd name="T0" fmla="*/ 0 w 21600"/>
                <a:gd name="T1" fmla="*/ 1473734 h 21600"/>
                <a:gd name="T2" fmla="*/ 2147483647 w 21600"/>
                <a:gd name="T3" fmla="*/ 0 h 21600"/>
                <a:gd name="T4" fmla="*/ 2147483647 w 21600"/>
                <a:gd name="T5" fmla="*/ 1473734 h 21600"/>
                <a:gd name="T6" fmla="*/ 2147483647 w 21600"/>
                <a:gd name="T7" fmla="*/ 1473734 h 21600"/>
                <a:gd name="T8" fmla="*/ 2147483647 w 21600"/>
                <a:gd name="T9" fmla="*/ 2579003 h 21600"/>
                <a:gd name="T10" fmla="*/ 2140808488 w 21600"/>
                <a:gd name="T11" fmla="*/ 1105269 h 21600"/>
                <a:gd name="T12" fmla="*/ 0 w 21600"/>
                <a:gd name="T13" fmla="*/ 1473734 h 21600"/>
                <a:gd name="T14" fmla="*/ 0 w 21600"/>
                <a:gd name="T15" fmla="*/ 14737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36" name="Picture 8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988" y="1066800"/>
              <a:ext cx="1079500" cy="2081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7" name="Picture 9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50" y="3759200"/>
              <a:ext cx="814388" cy="823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8" name="Picture 9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538" y="1519238"/>
              <a:ext cx="74612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9" name="Group 142"/>
            <p:cNvGrpSpPr>
              <a:grpSpLocks/>
            </p:cNvGrpSpPr>
            <p:nvPr/>
          </p:nvGrpSpPr>
          <p:grpSpPr bwMode="auto">
            <a:xfrm>
              <a:off x="3762375" y="3954463"/>
              <a:ext cx="765175" cy="1979612"/>
              <a:chOff x="2497930" y="4832536"/>
              <a:chExt cx="627744" cy="1623639"/>
            </a:xfrm>
          </p:grpSpPr>
          <p:pic>
            <p:nvPicPr>
              <p:cNvPr id="440" name="Picture 14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7930" y="4832536"/>
                <a:ext cx="627744" cy="1623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1" name="Picture 144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1541" y="5329307"/>
                <a:ext cx="484283" cy="4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42" name="Picture 1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138" y="3668713"/>
              <a:ext cx="765175" cy="197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43" name="Group 130"/>
            <p:cNvGrpSpPr>
              <a:grpSpLocks/>
            </p:cNvGrpSpPr>
            <p:nvPr/>
          </p:nvGrpSpPr>
          <p:grpSpPr bwMode="auto">
            <a:xfrm>
              <a:off x="8074025" y="2652713"/>
              <a:ext cx="765175" cy="1979612"/>
              <a:chOff x="2497930" y="4832536"/>
              <a:chExt cx="627744" cy="1623639"/>
            </a:xfrm>
          </p:grpSpPr>
          <p:pic>
            <p:nvPicPr>
              <p:cNvPr id="444" name="Picture 1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7930" y="4832536"/>
                <a:ext cx="627744" cy="1623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5" name="Picture 132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1541" y="5329307"/>
                <a:ext cx="484283" cy="4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46" name="Picture 9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6988" y="946150"/>
              <a:ext cx="5873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7" name="AutoShape 12"/>
            <p:cNvSpPr>
              <a:spLocks/>
            </p:cNvSpPr>
            <p:nvPr/>
          </p:nvSpPr>
          <p:spPr bwMode="auto">
            <a:xfrm>
              <a:off x="3476454" y="2882160"/>
              <a:ext cx="2668011" cy="128059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48" name="Group 139"/>
            <p:cNvGrpSpPr>
              <a:grpSpLocks/>
            </p:cNvGrpSpPr>
            <p:nvPr/>
          </p:nvGrpSpPr>
          <p:grpSpPr bwMode="auto">
            <a:xfrm>
              <a:off x="2913063" y="2276475"/>
              <a:ext cx="765175" cy="1979613"/>
              <a:chOff x="2497930" y="4832536"/>
              <a:chExt cx="627744" cy="1623639"/>
            </a:xfrm>
          </p:grpSpPr>
          <p:pic>
            <p:nvPicPr>
              <p:cNvPr id="449" name="Picture 14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7930" y="4832536"/>
                <a:ext cx="627744" cy="1623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0" name="Picture 141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1541" y="5329307"/>
                <a:ext cx="484283" cy="48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51" name="Picture 1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9389" y="2314217"/>
              <a:ext cx="765175" cy="197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2" name="AutoShape 12"/>
            <p:cNvSpPr>
              <a:spLocks/>
            </p:cNvSpPr>
            <p:nvPr/>
          </p:nvSpPr>
          <p:spPr bwMode="auto">
            <a:xfrm rot="4366068">
              <a:off x="3549306" y="2754759"/>
              <a:ext cx="2143125" cy="11271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00B050"/>
            </a:solidFill>
            <a:ln w="19050">
              <a:solidFill>
                <a:srgbClr val="00B05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53" name="Picture 90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9488" y="3522663"/>
              <a:ext cx="695325" cy="703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4" name="Picture 90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8425" y="1384300"/>
              <a:ext cx="58261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5" name="AutoShape 19"/>
            <p:cNvSpPr>
              <a:spLocks/>
            </p:cNvSpPr>
            <p:nvPr/>
          </p:nvSpPr>
          <p:spPr bwMode="auto">
            <a:xfrm rot="15471140">
              <a:off x="6009216" y="3588545"/>
              <a:ext cx="1241425" cy="17899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FFF0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6" name="AutoShape 17"/>
            <p:cNvSpPr>
              <a:spLocks/>
            </p:cNvSpPr>
            <p:nvPr/>
          </p:nvSpPr>
          <p:spPr bwMode="auto">
            <a:xfrm rot="19640507" flipV="1">
              <a:off x="6693019" y="4092751"/>
              <a:ext cx="1657377" cy="165490"/>
            </a:xfrm>
            <a:custGeom>
              <a:avLst/>
              <a:gdLst>
                <a:gd name="T0" fmla="*/ 0 w 21600"/>
                <a:gd name="T1" fmla="*/ 1473734 h 21600"/>
                <a:gd name="T2" fmla="*/ 2147483647 w 21600"/>
                <a:gd name="T3" fmla="*/ 0 h 21600"/>
                <a:gd name="T4" fmla="*/ 2147483647 w 21600"/>
                <a:gd name="T5" fmla="*/ 1473734 h 21600"/>
                <a:gd name="T6" fmla="*/ 2147483647 w 21600"/>
                <a:gd name="T7" fmla="*/ 1473734 h 21600"/>
                <a:gd name="T8" fmla="*/ 2147483647 w 21600"/>
                <a:gd name="T9" fmla="*/ 2579003 h 21600"/>
                <a:gd name="T10" fmla="*/ 2140808488 w 21600"/>
                <a:gd name="T11" fmla="*/ 1105269 h 21600"/>
                <a:gd name="T12" fmla="*/ 0 w 21600"/>
                <a:gd name="T13" fmla="*/ 1473734 h 21600"/>
                <a:gd name="T14" fmla="*/ 0 w 21600"/>
                <a:gd name="T15" fmla="*/ 1473734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7" name="AutoShape 14"/>
            <p:cNvSpPr>
              <a:spLocks/>
            </p:cNvSpPr>
            <p:nvPr/>
          </p:nvSpPr>
          <p:spPr bwMode="auto">
            <a:xfrm rot="1046642">
              <a:off x="6587096" y="3332209"/>
              <a:ext cx="1616173" cy="133906"/>
            </a:xfrm>
            <a:custGeom>
              <a:avLst/>
              <a:gdLst>
                <a:gd name="T0" fmla="*/ 0 w 21600"/>
                <a:gd name="T1" fmla="*/ 2701746 h 21600"/>
                <a:gd name="T2" fmla="*/ 2147483647 w 21600"/>
                <a:gd name="T3" fmla="*/ 0 h 21600"/>
                <a:gd name="T4" fmla="*/ 2147483647 w 21600"/>
                <a:gd name="T5" fmla="*/ 2701746 h 21600"/>
                <a:gd name="T6" fmla="*/ 2147483647 w 21600"/>
                <a:gd name="T7" fmla="*/ 2701746 h 21600"/>
                <a:gd name="T8" fmla="*/ 2147483647 w 21600"/>
                <a:gd name="T9" fmla="*/ 4727974 h 21600"/>
                <a:gd name="T10" fmla="*/ 2084187431 w 21600"/>
                <a:gd name="T11" fmla="*/ 2026228 h 21600"/>
                <a:gd name="T12" fmla="*/ 0 w 21600"/>
                <a:gd name="T13" fmla="*/ 2701746 h 21600"/>
                <a:gd name="T14" fmla="*/ 0 w 21600"/>
                <a:gd name="T15" fmla="*/ 27017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2343"/>
                  </a:moveTo>
                  <a:lnTo>
                    <a:pt x="12117" y="0"/>
                  </a:lnTo>
                  <a:lnTo>
                    <a:pt x="13171" y="12343"/>
                  </a:lnTo>
                  <a:lnTo>
                    <a:pt x="21600" y="12343"/>
                  </a:lnTo>
                  <a:lnTo>
                    <a:pt x="12117" y="21600"/>
                  </a:lnTo>
                  <a:lnTo>
                    <a:pt x="11063" y="9257"/>
                  </a:lnTo>
                  <a:lnTo>
                    <a:pt x="0" y="12343"/>
                  </a:lnTo>
                  <a:close/>
                  <a:moveTo>
                    <a:pt x="0" y="12343"/>
                  </a:moveTo>
                </a:path>
              </a:pathLst>
            </a:custGeom>
            <a:solidFill>
              <a:srgbClr val="FFFF00"/>
            </a:solidFill>
            <a:ln w="19050">
              <a:solidFill>
                <a:srgbClr val="FFC000"/>
              </a:solidFill>
              <a:round/>
              <a:headEnd/>
              <a:tailEnd/>
            </a:ln>
            <a:effectLst>
              <a:glow rad="88900">
                <a:srgbClr val="FFFF00">
                  <a:alpha val="17000"/>
                </a:srgbClr>
              </a:glow>
              <a:softEdge rad="0"/>
            </a:effectLst>
            <a:extLst/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58" name="Picture 13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4125" y="2843427"/>
              <a:ext cx="590306" cy="593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9" name="Picture 13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107" y="4274398"/>
              <a:ext cx="590306" cy="593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" name="Rounded Rectangle 459"/>
            <p:cNvSpPr/>
            <p:nvPr/>
          </p:nvSpPr>
          <p:spPr>
            <a:xfrm>
              <a:off x="2069857" y="1278631"/>
              <a:ext cx="1100788" cy="38665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4.9 GHz</a:t>
              </a:r>
            </a:p>
          </p:txBody>
        </p:sp>
        <p:sp>
          <p:nvSpPr>
            <p:cNvPr id="461" name="Rounded Rectangle 460"/>
            <p:cNvSpPr/>
            <p:nvPr/>
          </p:nvSpPr>
          <p:spPr>
            <a:xfrm>
              <a:off x="1154424" y="2846986"/>
              <a:ext cx="1100788" cy="386657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5.4 </a:t>
              </a:r>
              <a:r>
                <a:rPr lang="en-US" sz="1200" b="1" dirty="0">
                  <a:solidFill>
                    <a:schemeClr val="bg1"/>
                  </a:solidFill>
                </a:rPr>
                <a:t>GHz</a:t>
              </a:r>
            </a:p>
          </p:txBody>
        </p:sp>
        <p:sp>
          <p:nvSpPr>
            <p:cNvPr id="462" name="Rounded Rectangle 461"/>
            <p:cNvSpPr/>
            <p:nvPr/>
          </p:nvSpPr>
          <p:spPr>
            <a:xfrm>
              <a:off x="4934419" y="1790998"/>
              <a:ext cx="1100788" cy="386657"/>
            </a:xfrm>
            <a:prstGeom prst="roundRect">
              <a:avLst/>
            </a:prstGeom>
            <a:solidFill>
              <a:srgbClr val="00B05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5.8 </a:t>
              </a:r>
              <a:r>
                <a:rPr lang="en-US" sz="1200" b="1" dirty="0">
                  <a:solidFill>
                    <a:schemeClr val="bg1"/>
                  </a:solidFill>
                </a:rPr>
                <a:t>GHz</a:t>
              </a:r>
            </a:p>
          </p:txBody>
        </p:sp>
        <p:sp>
          <p:nvSpPr>
            <p:cNvPr id="463" name="Rounded Rectangle 462"/>
            <p:cNvSpPr/>
            <p:nvPr/>
          </p:nvSpPr>
          <p:spPr>
            <a:xfrm>
              <a:off x="6881035" y="2650098"/>
              <a:ext cx="1100788" cy="38665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99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</a:rPr>
                <a:t>2.4 </a:t>
              </a:r>
              <a:r>
                <a:rPr lang="en-US" sz="1200" b="1" dirty="0">
                  <a:solidFill>
                    <a:schemeClr val="bg1"/>
                  </a:solidFill>
                </a:rPr>
                <a:t>GHz</a:t>
              </a:r>
            </a:p>
          </p:txBody>
        </p:sp>
      </p:grpSp>
      <p:sp>
        <p:nvSpPr>
          <p:cNvPr id="464" name="AutoShape 14"/>
          <p:cNvSpPr>
            <a:spLocks/>
          </p:cNvSpPr>
          <p:nvPr/>
        </p:nvSpPr>
        <p:spPr bwMode="auto">
          <a:xfrm rot="18802108">
            <a:off x="3083768" y="3115665"/>
            <a:ext cx="1068011" cy="131429"/>
          </a:xfrm>
          <a:custGeom>
            <a:avLst/>
            <a:gdLst>
              <a:gd name="T0" fmla="*/ 0 w 21600"/>
              <a:gd name="T1" fmla="*/ 650005 h 21600"/>
              <a:gd name="T2" fmla="*/ 2147483647 w 21600"/>
              <a:gd name="T3" fmla="*/ 0 h 21600"/>
              <a:gd name="T4" fmla="*/ 2147483647 w 21600"/>
              <a:gd name="T5" fmla="*/ 650005 h 21600"/>
              <a:gd name="T6" fmla="*/ 2147483647 w 21600"/>
              <a:gd name="T7" fmla="*/ 650005 h 21600"/>
              <a:gd name="T8" fmla="*/ 2147483647 w 21600"/>
              <a:gd name="T9" fmla="*/ 1137504 h 21600"/>
              <a:gd name="T10" fmla="*/ 2147483647 w 21600"/>
              <a:gd name="T11" fmla="*/ 487495 h 21600"/>
              <a:gd name="T12" fmla="*/ 0 w 21600"/>
              <a:gd name="T13" fmla="*/ 650005 h 21600"/>
              <a:gd name="T14" fmla="*/ 0 w 21600"/>
              <a:gd name="T15" fmla="*/ 650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465" name="AutoShape 14"/>
          <p:cNvSpPr>
            <a:spLocks/>
          </p:cNvSpPr>
          <p:nvPr/>
        </p:nvSpPr>
        <p:spPr bwMode="auto">
          <a:xfrm rot="2462043">
            <a:off x="5908541" y="3063637"/>
            <a:ext cx="1189572" cy="53790"/>
          </a:xfrm>
          <a:custGeom>
            <a:avLst/>
            <a:gdLst>
              <a:gd name="T0" fmla="*/ 0 w 21600"/>
              <a:gd name="T1" fmla="*/ 650005 h 21600"/>
              <a:gd name="T2" fmla="*/ 2147483647 w 21600"/>
              <a:gd name="T3" fmla="*/ 0 h 21600"/>
              <a:gd name="T4" fmla="*/ 2147483647 w 21600"/>
              <a:gd name="T5" fmla="*/ 650005 h 21600"/>
              <a:gd name="T6" fmla="*/ 2147483647 w 21600"/>
              <a:gd name="T7" fmla="*/ 650005 h 21600"/>
              <a:gd name="T8" fmla="*/ 2147483647 w 21600"/>
              <a:gd name="T9" fmla="*/ 1137504 h 21600"/>
              <a:gd name="T10" fmla="*/ 2147483647 w 21600"/>
              <a:gd name="T11" fmla="*/ 487495 h 21600"/>
              <a:gd name="T12" fmla="*/ 0 w 21600"/>
              <a:gd name="T13" fmla="*/ 650005 h 21600"/>
              <a:gd name="T14" fmla="*/ 0 w 21600"/>
              <a:gd name="T15" fmla="*/ 65000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154" name="AutoShape 17"/>
          <p:cNvSpPr>
            <a:spLocks/>
          </p:cNvSpPr>
          <p:nvPr/>
        </p:nvSpPr>
        <p:spPr bwMode="auto">
          <a:xfrm rot="17204219">
            <a:off x="3613753" y="3980499"/>
            <a:ext cx="114771" cy="795404"/>
          </a:xfrm>
          <a:custGeom>
            <a:avLst/>
            <a:gdLst>
              <a:gd name="T0" fmla="*/ 0 w 21600"/>
              <a:gd name="T1" fmla="*/ 1473734 h 21600"/>
              <a:gd name="T2" fmla="*/ 2147483647 w 21600"/>
              <a:gd name="T3" fmla="*/ 0 h 21600"/>
              <a:gd name="T4" fmla="*/ 2147483647 w 21600"/>
              <a:gd name="T5" fmla="*/ 1473734 h 21600"/>
              <a:gd name="T6" fmla="*/ 2147483647 w 21600"/>
              <a:gd name="T7" fmla="*/ 1473734 h 21600"/>
              <a:gd name="T8" fmla="*/ 2147483647 w 21600"/>
              <a:gd name="T9" fmla="*/ 2579003 h 21600"/>
              <a:gd name="T10" fmla="*/ 2140808488 w 21600"/>
              <a:gd name="T11" fmla="*/ 1105269 h 21600"/>
              <a:gd name="T12" fmla="*/ 0 w 21600"/>
              <a:gd name="T13" fmla="*/ 1473734 h 21600"/>
              <a:gd name="T14" fmla="*/ 0 w 21600"/>
              <a:gd name="T15" fmla="*/ 14737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00"/>
              <a:gd name="T25" fmla="*/ 0 h 21600"/>
              <a:gd name="T26" fmla="*/ 21600 w 21600"/>
              <a:gd name="T27" fmla="*/ 21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2343"/>
                </a:moveTo>
                <a:lnTo>
                  <a:pt x="12117" y="0"/>
                </a:lnTo>
                <a:lnTo>
                  <a:pt x="13171" y="12343"/>
                </a:lnTo>
                <a:lnTo>
                  <a:pt x="21600" y="12343"/>
                </a:lnTo>
                <a:lnTo>
                  <a:pt x="12117" y="21600"/>
                </a:lnTo>
                <a:lnTo>
                  <a:pt x="11063" y="9257"/>
                </a:lnTo>
                <a:lnTo>
                  <a:pt x="0" y="12343"/>
                </a:lnTo>
                <a:close/>
                <a:moveTo>
                  <a:pt x="0" y="12343"/>
                </a:moveTo>
              </a:path>
            </a:pathLst>
          </a:custGeom>
          <a:solidFill>
            <a:srgbClr val="002060"/>
          </a:solidFill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>
            <a:glow rad="88900">
              <a:srgbClr val="FFFF00">
                <a:alpha val="17000"/>
              </a:srgbClr>
            </a:glow>
            <a:softEdge rad="0"/>
          </a:effectLst>
          <a:extLst/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pic>
        <p:nvPicPr>
          <p:cNvPr id="155" name="Picture 154" descr="P2261Radio Front-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95" y="4369867"/>
            <a:ext cx="405876" cy="20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Rounded Rectangle 156"/>
          <p:cNvSpPr/>
          <p:nvPr/>
        </p:nvSpPr>
        <p:spPr>
          <a:xfrm>
            <a:off x="216570" y="5266542"/>
            <a:ext cx="827367" cy="207137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</a:rPr>
              <a:t>Collector</a:t>
            </a:r>
          </a:p>
        </p:txBody>
      </p:sp>
    </p:spTree>
    <p:extLst>
      <p:ext uri="{BB962C8B-B14F-4D97-AF65-F5344CB8AC3E}">
        <p14:creationId xmlns:p14="http://schemas.microsoft.com/office/powerpoint/2010/main" val="390359975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>
          <a:xfrm>
            <a:off x="482438" y="296327"/>
            <a:ext cx="8270875" cy="72284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40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88280" y="1238664"/>
            <a:ext cx="7503195" cy="4786890"/>
          </a:xfrm>
        </p:spPr>
        <p:txBody>
          <a:bodyPr/>
          <a:lstStyle/>
          <a:p>
            <a:pPr indent="-285750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Fast, reliable, and secure communication networks are </a:t>
            </a:r>
            <a:r>
              <a:rPr lang="en-US" i="1" dirty="0" smtClean="0"/>
              <a:t>must have </a:t>
            </a:r>
            <a:r>
              <a:rPr lang="en-US" dirty="0" smtClean="0"/>
              <a:t>for success of Smart Grid</a:t>
            </a:r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endParaRPr lang="en-US" sz="700" dirty="0" smtClean="0"/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No </a:t>
            </a:r>
            <a:r>
              <a:rPr lang="en-US" dirty="0"/>
              <a:t>single communications technology will fit all </a:t>
            </a:r>
            <a:r>
              <a:rPr lang="en-US" dirty="0" smtClean="0"/>
              <a:t>needs</a:t>
            </a:r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endParaRPr lang="en-US" sz="700" dirty="0" smtClean="0"/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A layered, purpose built network approach </a:t>
            </a:r>
            <a:r>
              <a:rPr lang="en-US" dirty="0"/>
              <a:t>is </a:t>
            </a:r>
            <a:r>
              <a:rPr lang="en-US" dirty="0" smtClean="0"/>
              <a:t>most efficient , cost responsible, and extensible</a:t>
            </a:r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endParaRPr lang="en-US" sz="700" dirty="0" smtClean="0"/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Grid Applications are evolving and becoming more demanding on the networks that support them</a:t>
            </a:r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endParaRPr lang="en-US" sz="700" dirty="0" smtClean="0"/>
          </a:p>
          <a:p>
            <a:pPr indent="-285750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Require lower latency and higher bandwidth as Grid Applications and associated Grid Automation &amp; Control evolves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0772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2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785816" y="3429000"/>
            <a:ext cx="7553324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47675" y="6530975"/>
            <a:ext cx="825500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997325" algn="ctr"/>
                <a:tab pos="8059738" algn="r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9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fld id="{DED94251-BC7B-457E-8D67-60945DB61A77}" type="slidenum">
              <a:rPr lang="en-US" sz="9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spcBef>
                  <a:spcPct val="50000"/>
                </a:spcBef>
                <a:defRPr/>
              </a:pPr>
              <a:t>16</a:t>
            </a:fld>
            <a:endParaRPr lang="en-US" sz="9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56356"/>
      </p:ext>
    </p:extLst>
  </p:cSld>
  <p:clrMapOvr>
    <a:masterClrMapping/>
  </p:clrMapOvr>
  <p:transition spd="slow" advClick="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7" y="2793000"/>
            <a:ext cx="2030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Network Demands</a:t>
            </a:r>
          </a:p>
          <a:p>
            <a:pPr algn="ctr"/>
            <a:r>
              <a:rPr lang="en-US" sz="1600" i="1" dirty="0" smtClean="0">
                <a:latin typeface="+mn-lt"/>
              </a:rPr>
              <a:t>High Speed</a:t>
            </a:r>
          </a:p>
          <a:p>
            <a:pPr algn="ctr"/>
            <a:r>
              <a:rPr lang="en-US" sz="1600" i="1" dirty="0" smtClean="0">
                <a:latin typeface="+mn-lt"/>
              </a:rPr>
              <a:t>Low Delay</a:t>
            </a:r>
          </a:p>
          <a:p>
            <a:pPr algn="ctr"/>
            <a:r>
              <a:rPr lang="en-US" sz="1600" i="1" dirty="0" smtClean="0">
                <a:latin typeface="+mn-lt"/>
              </a:rPr>
              <a:t>High Availability</a:t>
            </a:r>
            <a:endParaRPr lang="en-US" sz="1600" i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0199" y="6283609"/>
            <a:ext cx="1889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Grid Applications</a:t>
            </a:r>
            <a:endParaRPr lang="en-US" sz="1600" dirty="0"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43363" y="1421400"/>
            <a:ext cx="0" cy="4648200"/>
          </a:xfrm>
          <a:prstGeom prst="straightConnector1">
            <a:avLst/>
          </a:prstGeom>
          <a:ln w="120650" cap="sq">
            <a:solidFill>
              <a:schemeClr val="tx1"/>
            </a:solidFill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43363" y="6069600"/>
            <a:ext cx="6553200" cy="0"/>
          </a:xfrm>
          <a:prstGeom prst="straightConnector1">
            <a:avLst/>
          </a:prstGeom>
          <a:ln w="120650" cap="sq">
            <a:solidFill>
              <a:schemeClr val="tx1"/>
            </a:solidFill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7013" y="355600"/>
            <a:ext cx="8729384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sz="3200" dirty="0" smtClean="0">
                <a:latin typeface="Arial Narrow" panose="020B0606020202030204" pitchFamily="34" charset="0"/>
                <a:cs typeface="Arial" pitchFamily="34" charset="0"/>
              </a:rPr>
              <a:t>Network demands </a:t>
            </a:r>
            <a:r>
              <a:rPr lang="en-US" sz="3200" i="1" dirty="0" smtClean="0">
                <a:latin typeface="Arial Narrow" panose="020B0606020202030204" pitchFamily="34" charset="0"/>
                <a:cs typeface="Arial" pitchFamily="34" charset="0"/>
              </a:rPr>
              <a:t>increase</a:t>
            </a:r>
            <a:r>
              <a:rPr lang="en-US" sz="3200" dirty="0" smtClean="0">
                <a:latin typeface="Arial Narrow" panose="020B0606020202030204" pitchFamily="34" charset="0"/>
                <a:cs typeface="Arial" pitchFamily="34" charset="0"/>
              </a:rPr>
              <a:t> with advanced applications</a:t>
            </a:r>
            <a:endParaRPr lang="en-US" sz="3200" i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02538094"/>
              </p:ext>
            </p:extLst>
          </p:nvPr>
        </p:nvGraphicFramePr>
        <p:xfrm>
          <a:off x="2471963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029651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8081C1-3139-4AE0-B64F-AB8ED5D82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F78081C1-3139-4AE0-B64F-AB8ED5D82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9FB008-FE26-4E0E-A3DD-AC36FCC50A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659FB008-FE26-4E0E-A3DD-AC36FCC50A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8EC618-BF72-41B5-9323-236C5CE5B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FE8EC618-BF72-41B5-9323-236C5CE5B3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0BF8FB-37BC-4149-9B3B-122FF6658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30BF8FB-37BC-4149-9B3B-122FF6658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5F3321-DBF5-45BF-8B54-8E86177E1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775F3321-DBF5-45BF-8B54-8E86177E1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4AB8D7-1539-4102-93D7-E63D1BD9B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B54AB8D7-1539-4102-93D7-E63D1BD9B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097ED1-5D2F-4739-A6AE-AC4A4A18B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7B097ED1-5D2F-4739-A6AE-AC4A4A18B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2" y="219913"/>
            <a:ext cx="8173579" cy="1115539"/>
          </a:xfrm>
        </p:spPr>
        <p:txBody>
          <a:bodyPr anchor="ctr"/>
          <a:lstStyle/>
          <a:p>
            <a:r>
              <a:rPr lang="en-US" dirty="0" smtClean="0">
                <a:effectLst/>
              </a:rPr>
              <a:t>Early </a:t>
            </a:r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rid </a:t>
            </a:r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pplications</a:t>
            </a:r>
            <a:endParaRPr lang="en-US" dirty="0">
              <a:effectLst/>
            </a:endParaRPr>
          </a:p>
        </p:txBody>
      </p:sp>
      <p:sp>
        <p:nvSpPr>
          <p:cNvPr id="277507" name="Rectangle 872"/>
          <p:cNvSpPr>
            <a:spLocks noChangeArrowheads="1"/>
          </p:cNvSpPr>
          <p:nvPr/>
        </p:nvSpPr>
        <p:spPr bwMode="auto">
          <a:xfrm>
            <a:off x="184152" y="2203457"/>
            <a:ext cx="3852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/>
          <a:lstStyle/>
          <a:p>
            <a:pPr marL="230188" indent="-230188" defTabSz="822325">
              <a:buSzPct val="100000"/>
              <a:buFontTx/>
              <a:buChar char="•"/>
            </a:pPr>
            <a:endParaRPr lang="en-US" sz="2600"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1" y="1029425"/>
            <a:ext cx="8477746" cy="4695652"/>
            <a:chOff x="190004" y="1202661"/>
            <a:chExt cx="8668988" cy="4405746"/>
          </a:xfrm>
        </p:grpSpPr>
        <p:sp>
          <p:nvSpPr>
            <p:cNvPr id="11" name="Rounded Rectangle 10"/>
            <p:cNvSpPr/>
            <p:nvPr/>
          </p:nvSpPr>
          <p:spPr>
            <a:xfrm>
              <a:off x="190004" y="1202661"/>
              <a:ext cx="8668988" cy="4405746"/>
            </a:xfrm>
            <a:prstGeom prst="roundRect">
              <a:avLst/>
            </a:prstGeom>
            <a:solidFill>
              <a:srgbClr val="0070C0">
                <a:alpha val="8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FFFFFF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889691" y="4672857"/>
              <a:ext cx="7755545" cy="131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889691" y="1357313"/>
              <a:ext cx="0" cy="3396516"/>
            </a:xfrm>
            <a:prstGeom prst="line">
              <a:avLst/>
            </a:prstGeom>
            <a:ln w="317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30920" y="4900449"/>
              <a:ext cx="1064146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FFFFFF"/>
                  </a:solidFill>
                  <a:latin typeface="+mn-lt"/>
                  <a:cs typeface="Arial" charset="0"/>
                </a:rPr>
                <a:t>Metering</a:t>
              </a:r>
              <a:endParaRPr lang="en-US" sz="1600" b="1" dirty="0">
                <a:solidFill>
                  <a:srgbClr val="FFFFFF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6244" y="1952622"/>
              <a:ext cx="440607" cy="176513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Network Demands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977237" y="3858131"/>
              <a:ext cx="914400" cy="6293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240073" y="3073450"/>
              <a:ext cx="1226384" cy="7846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1088832" y="2349209"/>
              <a:ext cx="1149640" cy="99610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Demand Response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81002" y="5907832"/>
            <a:ext cx="53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FFFF"/>
                </a:solidFill>
                <a:latin typeface="+mn-lt"/>
                <a:cs typeface="Arial" charset="0"/>
              </a:rPr>
              <a:t>AMI Connectivity provides access to valuable data</a:t>
            </a:r>
          </a:p>
        </p:txBody>
      </p:sp>
    </p:spTree>
    <p:extLst>
      <p:ext uri="{BB962C8B-B14F-4D97-AF65-F5344CB8AC3E}">
        <p14:creationId xmlns:p14="http://schemas.microsoft.com/office/powerpoint/2010/main" val="155755685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2" y="219913"/>
            <a:ext cx="8173579" cy="1115539"/>
          </a:xfrm>
        </p:spPr>
        <p:txBody>
          <a:bodyPr anchor="ctr"/>
          <a:lstStyle/>
          <a:p>
            <a:r>
              <a:rPr lang="en-US" dirty="0" smtClean="0">
                <a:effectLst/>
              </a:rPr>
              <a:t>Grid </a:t>
            </a:r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pplication </a:t>
            </a:r>
            <a:r>
              <a:rPr lang="en-US" dirty="0" smtClean="0">
                <a:effectLst/>
              </a:rPr>
              <a:t>proliferation </a:t>
            </a:r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tarts</a:t>
            </a:r>
            <a:endParaRPr lang="en-US" dirty="0">
              <a:effectLst/>
            </a:endParaRPr>
          </a:p>
        </p:txBody>
      </p:sp>
      <p:sp>
        <p:nvSpPr>
          <p:cNvPr id="277507" name="Rectangle 872"/>
          <p:cNvSpPr>
            <a:spLocks noChangeArrowheads="1"/>
          </p:cNvSpPr>
          <p:nvPr/>
        </p:nvSpPr>
        <p:spPr bwMode="auto">
          <a:xfrm>
            <a:off x="184152" y="2203457"/>
            <a:ext cx="3852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/>
          <a:lstStyle/>
          <a:p>
            <a:pPr marL="230188" indent="-230188" defTabSz="822325">
              <a:buSzPct val="100000"/>
              <a:buFontTx/>
              <a:buChar char="•"/>
            </a:pPr>
            <a:endParaRPr lang="en-US" sz="2600">
              <a:latin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1001" y="1034345"/>
            <a:ext cx="8477746" cy="4695652"/>
            <a:chOff x="190004" y="1202661"/>
            <a:chExt cx="8668988" cy="4405746"/>
          </a:xfrm>
        </p:grpSpPr>
        <p:sp>
          <p:nvSpPr>
            <p:cNvPr id="20" name="Rounded Rectangle 19"/>
            <p:cNvSpPr/>
            <p:nvPr/>
          </p:nvSpPr>
          <p:spPr>
            <a:xfrm>
              <a:off x="190004" y="1202661"/>
              <a:ext cx="8668988" cy="4405746"/>
            </a:xfrm>
            <a:prstGeom prst="roundRect">
              <a:avLst/>
            </a:prstGeom>
            <a:solidFill>
              <a:srgbClr val="0070C0">
                <a:alpha val="8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889691" y="4672857"/>
              <a:ext cx="7755545" cy="131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89690" y="1352077"/>
              <a:ext cx="0" cy="3348841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30920" y="4900449"/>
              <a:ext cx="1064146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tx1">
                      <a:lumMod val="75000"/>
                    </a:schemeClr>
                  </a:solidFill>
                  <a:latin typeface="+mn-lt"/>
                  <a:cs typeface="Arial" charset="0"/>
                </a:rPr>
                <a:t>Metering</a:t>
              </a:r>
              <a:endParaRPr lang="en-US" sz="1600" b="1" dirty="0">
                <a:solidFill>
                  <a:schemeClr val="tx1">
                    <a:lumMod val="75000"/>
                  </a:schemeClr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6244" y="1952622"/>
              <a:ext cx="440607" cy="176513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Network Demands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77237" y="3858131"/>
              <a:ext cx="914400" cy="6293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240073" y="3073450"/>
              <a:ext cx="1226384" cy="7846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088832" y="2349209"/>
              <a:ext cx="1149640" cy="99610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Demand Response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2610205" y="3037429"/>
              <a:ext cx="1066291" cy="8207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OMS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64429" y="4900449"/>
              <a:ext cx="2584043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Distribution Automation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988596" y="3994691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proprietary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4636589" y="3318720"/>
              <a:ext cx="1277078" cy="89658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Protection and Switching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3887037" y="2770605"/>
              <a:ext cx="1063878" cy="74433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630587" y="3546398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DNP3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0999" y="5868114"/>
            <a:ext cx="8462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FFFF"/>
                </a:solidFill>
                <a:latin typeface="+mn-lt"/>
                <a:cs typeface="Arial" charset="0"/>
              </a:rPr>
              <a:t>An integrated AMI/OMS can improve recovery, but </a:t>
            </a:r>
            <a:r>
              <a:rPr lang="en-US" sz="1600" b="1" u="sng" dirty="0" smtClean="0">
                <a:solidFill>
                  <a:srgbClr val="FFFFFF"/>
                </a:solidFill>
                <a:latin typeface="+mn-lt"/>
                <a:cs typeface="Arial" charset="0"/>
              </a:rPr>
              <a:t>it is not Automation</a:t>
            </a:r>
          </a:p>
        </p:txBody>
      </p:sp>
      <p:sp>
        <p:nvSpPr>
          <p:cNvPr id="36" name="Oval 35"/>
          <p:cNvSpPr/>
          <p:nvPr/>
        </p:nvSpPr>
        <p:spPr>
          <a:xfrm>
            <a:off x="1707453" y="3063980"/>
            <a:ext cx="1894928" cy="679373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0650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2" y="219913"/>
            <a:ext cx="8173579" cy="1115539"/>
          </a:xfrm>
        </p:spPr>
        <p:txBody>
          <a:bodyPr/>
          <a:lstStyle/>
          <a:p>
            <a:r>
              <a:rPr lang="en-US" dirty="0">
                <a:effectLst/>
              </a:rPr>
              <a:t>Grid A</a:t>
            </a:r>
            <a:r>
              <a:rPr lang="en-US" dirty="0" smtClean="0">
                <a:effectLst/>
              </a:rPr>
              <a:t>pplication </a:t>
            </a:r>
            <a:r>
              <a:rPr lang="en-US" dirty="0" smtClean="0">
                <a:effectLst/>
              </a:rPr>
              <a:t>advancements</a:t>
            </a:r>
            <a:endParaRPr lang="en-US" dirty="0">
              <a:effectLst/>
            </a:endParaRPr>
          </a:p>
        </p:txBody>
      </p:sp>
      <p:sp>
        <p:nvSpPr>
          <p:cNvPr id="277507" name="Rectangle 872"/>
          <p:cNvSpPr>
            <a:spLocks noChangeArrowheads="1"/>
          </p:cNvSpPr>
          <p:nvPr/>
        </p:nvSpPr>
        <p:spPr bwMode="auto">
          <a:xfrm>
            <a:off x="184152" y="2203457"/>
            <a:ext cx="3852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/>
          <a:lstStyle/>
          <a:p>
            <a:pPr marL="230188" indent="-230188" defTabSz="822325">
              <a:buSzPct val="100000"/>
              <a:buFontTx/>
              <a:buChar char="•"/>
            </a:pPr>
            <a:endParaRPr lang="en-US" sz="260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726" y="5872824"/>
            <a:ext cx="8492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FFFF"/>
                </a:solidFill>
                <a:latin typeface="+mn-lt"/>
                <a:cs typeface="Arial" charset="0"/>
              </a:rPr>
              <a:t>Shift from slow, centralized to expedient, intelligent control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76726" y="1010267"/>
            <a:ext cx="8492747" cy="4695652"/>
            <a:chOff x="190004" y="1202661"/>
            <a:chExt cx="8668988" cy="4405746"/>
          </a:xfrm>
        </p:grpSpPr>
        <p:sp>
          <p:nvSpPr>
            <p:cNvPr id="20" name="Rounded Rectangle 19"/>
            <p:cNvSpPr/>
            <p:nvPr/>
          </p:nvSpPr>
          <p:spPr>
            <a:xfrm>
              <a:off x="190004" y="1202661"/>
              <a:ext cx="8668988" cy="4405746"/>
            </a:xfrm>
            <a:prstGeom prst="roundRect">
              <a:avLst/>
            </a:prstGeom>
            <a:solidFill>
              <a:srgbClr val="0070C0">
                <a:alpha val="8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>
              <a:off x="889691" y="4672857"/>
              <a:ext cx="7755545" cy="131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89690" y="1352077"/>
              <a:ext cx="0" cy="3348841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31859" y="4900449"/>
              <a:ext cx="1062266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chemeClr val="tx1">
                      <a:lumMod val="75000"/>
                    </a:schemeClr>
                  </a:solidFill>
                  <a:latin typeface="+mn-lt"/>
                  <a:cs typeface="Arial" charset="0"/>
                </a:rPr>
                <a:t>Metering</a:t>
              </a:r>
              <a:endParaRPr lang="en-US" sz="1600" b="1" dirty="0">
                <a:solidFill>
                  <a:schemeClr val="tx1">
                    <a:lumMod val="75000"/>
                  </a:schemeClr>
                </a:solidFill>
                <a:latin typeface="+mn-lt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6245" y="1952622"/>
              <a:ext cx="439829" cy="176513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Network Demands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977237" y="3858131"/>
              <a:ext cx="914400" cy="6293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969594" y="3994691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proprietary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368688" y="2158842"/>
              <a:ext cx="1036698" cy="67634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Volt-Var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636589" y="3318720"/>
              <a:ext cx="1277078" cy="89658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Protection and Switching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1240073" y="3073450"/>
              <a:ext cx="1226384" cy="7846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088832" y="2349209"/>
              <a:ext cx="1149640" cy="99610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Demand Response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70334" y="4900449"/>
              <a:ext cx="2579479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Distribution Automation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3887037" y="2770605"/>
              <a:ext cx="1063878" cy="74433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610205" y="3037429"/>
              <a:ext cx="1066291" cy="8207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OMS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553695" y="2550579"/>
              <a:ext cx="1389679" cy="95183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Rapid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Self-Healing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06553" y="4900449"/>
              <a:ext cx="2847826" cy="31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latin typeface="+mn-lt"/>
                  <a:cs typeface="Arial" charset="0"/>
                </a:rPr>
                <a:t>Grid Automation &amp; Control</a:t>
              </a:r>
              <a:endParaRPr lang="en-US" sz="1600" b="1" dirty="0">
                <a:latin typeface="+mn-lt"/>
                <a:cs typeface="Arial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5049811" y="1895427"/>
              <a:ext cx="1389679" cy="95183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Enhanced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tx1"/>
                  </a:solidFill>
                </a:rPr>
                <a:t>Coordination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3630587" y="3546398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DNP3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548346" y="3129583"/>
              <a:ext cx="1934251" cy="637429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775342" y="1722604"/>
              <a:ext cx="4351147" cy="260417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139449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2" y="219913"/>
            <a:ext cx="8173579" cy="1115539"/>
          </a:xfrm>
        </p:spPr>
        <p:txBody>
          <a:bodyPr/>
          <a:lstStyle/>
          <a:p>
            <a:r>
              <a:rPr lang="en-US" dirty="0">
                <a:effectLst/>
              </a:rPr>
              <a:t>Grid A</a:t>
            </a:r>
            <a:r>
              <a:rPr lang="en-US" dirty="0" smtClean="0">
                <a:effectLst/>
              </a:rPr>
              <a:t>pplication </a:t>
            </a:r>
            <a:r>
              <a:rPr lang="en-US" dirty="0" smtClean="0">
                <a:effectLst/>
              </a:rPr>
              <a:t>proliferation</a:t>
            </a:r>
            <a:endParaRPr lang="en-US" dirty="0">
              <a:effectLst/>
            </a:endParaRPr>
          </a:p>
        </p:txBody>
      </p:sp>
      <p:sp>
        <p:nvSpPr>
          <p:cNvPr id="277507" name="Rectangle 872"/>
          <p:cNvSpPr>
            <a:spLocks noChangeArrowheads="1"/>
          </p:cNvSpPr>
          <p:nvPr/>
        </p:nvSpPr>
        <p:spPr bwMode="auto">
          <a:xfrm>
            <a:off x="184152" y="2203457"/>
            <a:ext cx="3852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550" tIns="41275" rIns="82550" bIns="41275"/>
          <a:lstStyle/>
          <a:p>
            <a:pPr marL="230188" indent="-230188" defTabSz="822325">
              <a:buSzPct val="100000"/>
              <a:buFontTx/>
              <a:buChar char="•"/>
            </a:pPr>
            <a:endParaRPr lang="en-US" sz="2600">
              <a:latin typeface="+mn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76728" y="998884"/>
            <a:ext cx="8488475" cy="4707069"/>
            <a:chOff x="190004" y="1202661"/>
            <a:chExt cx="8668988" cy="4405746"/>
          </a:xfrm>
        </p:grpSpPr>
        <p:sp>
          <p:nvSpPr>
            <p:cNvPr id="42" name="Rounded Rectangle 41"/>
            <p:cNvSpPr/>
            <p:nvPr/>
          </p:nvSpPr>
          <p:spPr>
            <a:xfrm>
              <a:off x="190004" y="1202661"/>
              <a:ext cx="8668988" cy="4405746"/>
            </a:xfrm>
            <a:prstGeom prst="roundRect">
              <a:avLst/>
            </a:prstGeom>
            <a:solidFill>
              <a:srgbClr val="0070C0">
                <a:alpha val="8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FFFFFF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889691" y="4672857"/>
              <a:ext cx="7755545" cy="1310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89690" y="1352077"/>
              <a:ext cx="0" cy="3348841"/>
            </a:xfrm>
            <a:prstGeom prst="line">
              <a:avLst/>
            </a:prstGeom>
            <a:ln w="317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977237" y="3858131"/>
              <a:ext cx="914400" cy="6293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2969566" y="4007797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proprietary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368688" y="2158842"/>
              <a:ext cx="1036698" cy="67634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Volt-Var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4636589" y="3318720"/>
              <a:ext cx="1277078" cy="89658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Protection and Switching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1240073" y="3073450"/>
              <a:ext cx="1226384" cy="78468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AMI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088832" y="2349209"/>
              <a:ext cx="1149640" cy="99610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Demand Response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887037" y="2770605"/>
              <a:ext cx="1063878" cy="74433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610205" y="3037429"/>
              <a:ext cx="1066291" cy="8207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OMS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5553694" y="2630320"/>
              <a:ext cx="1389679" cy="95183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Rapid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Self-Healing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049812" y="1883353"/>
              <a:ext cx="1389679" cy="951836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Enhanced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Coordination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56553" y="2921415"/>
              <a:ext cx="1398435" cy="956771"/>
            </a:xfrm>
            <a:prstGeom prst="ellipse">
              <a:avLst/>
            </a:prstGeom>
            <a:solidFill>
              <a:srgbClr val="006600"/>
            </a:solidFill>
            <a:effectLst>
              <a:glow rad="101600">
                <a:schemeClr val="accent6">
                  <a:lumMod val="20000"/>
                  <a:lumOff val="80000"/>
                  <a:alpha val="60000"/>
                </a:schemeClr>
              </a:glow>
            </a:effectLst>
            <a:scene3d>
              <a:camera prst="orthographicFront"/>
              <a:lightRig rig="threePt" dir="t"/>
            </a:scene3d>
            <a:sp3d prstMaterial="dkEdge">
              <a:bevelT w="635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Video Surveillance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7368158" y="1384658"/>
              <a:ext cx="1277078" cy="896586"/>
            </a:xfrm>
            <a:prstGeom prst="ellipse">
              <a:avLst/>
            </a:prstGeom>
            <a:solidFill>
              <a:srgbClr val="006600"/>
            </a:solidFill>
            <a:effectLst>
              <a:glow rad="101600">
                <a:schemeClr val="accent6">
                  <a:lumMod val="20000"/>
                  <a:lumOff val="80000"/>
                  <a:alpha val="60000"/>
                </a:schemeClr>
              </a:glow>
            </a:effectLst>
            <a:scene3d>
              <a:camera prst="orthographicFront"/>
              <a:lightRig rig="threePt" dir="t"/>
            </a:scene3d>
            <a:sp3d prstMaterial="dkEdge">
              <a:bevelT w="635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IEC61850</a:t>
              </a:r>
            </a:p>
          </p:txBody>
        </p:sp>
        <p:sp>
          <p:nvSpPr>
            <p:cNvPr id="61" name="Oval 60"/>
            <p:cNvSpPr/>
            <p:nvPr/>
          </p:nvSpPr>
          <p:spPr>
            <a:xfrm>
              <a:off x="7166374" y="3632297"/>
              <a:ext cx="1277078" cy="896586"/>
            </a:xfrm>
            <a:prstGeom prst="ellipse">
              <a:avLst/>
            </a:prstGeom>
            <a:solidFill>
              <a:srgbClr val="006600"/>
            </a:solidFill>
            <a:effectLst>
              <a:glow rad="101600">
                <a:schemeClr val="accent6">
                  <a:lumMod val="20000"/>
                  <a:lumOff val="80000"/>
                  <a:alpha val="60000"/>
                </a:schemeClr>
              </a:glow>
            </a:effectLst>
            <a:scene3d>
              <a:camera prst="orthographicFront"/>
              <a:lightRig rig="threePt" dir="t"/>
            </a:scene3d>
            <a:sp3d prstMaterial="dkEdge">
              <a:bevelT w="635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Renewable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Control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6599899" y="2210382"/>
              <a:ext cx="1389679" cy="951836"/>
            </a:xfrm>
            <a:prstGeom prst="ellipse">
              <a:avLst/>
            </a:prstGeom>
            <a:solidFill>
              <a:srgbClr val="006600"/>
            </a:solidFill>
            <a:effectLst>
              <a:glow rad="101600">
                <a:schemeClr val="accent6">
                  <a:lumMod val="20000"/>
                  <a:lumOff val="80000"/>
                  <a:alpha val="60000"/>
                </a:schemeClr>
              </a:glow>
            </a:effectLst>
            <a:scene3d>
              <a:camera prst="orthographicFront"/>
              <a:lightRig rig="threePt" dir="t"/>
            </a:scene3d>
            <a:sp3d prstMaterial="dkEdge">
              <a:bevelT w="63500" h="635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Frequency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rgbClr val="FFFFFF"/>
                  </a:solidFill>
                </a:rPr>
                <a:t>Regulation/</a:t>
              </a:r>
              <a:br>
                <a:rPr lang="en-US" sz="1050" dirty="0" smtClean="0">
                  <a:solidFill>
                    <a:srgbClr val="FFFFFF"/>
                  </a:solidFill>
                </a:rPr>
              </a:br>
              <a:r>
                <a:rPr lang="en-US" sz="1050" dirty="0" smtClean="0">
                  <a:solidFill>
                    <a:srgbClr val="FFFFFF"/>
                  </a:solidFill>
                </a:rPr>
                <a:t>PMUs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630587" y="3546398"/>
              <a:ext cx="1213092" cy="67816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SCADA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DNP3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 rot="20220000">
              <a:off x="5083968" y="2470210"/>
              <a:ext cx="2352263" cy="3868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67" name="Oval 66"/>
          <p:cNvSpPr/>
          <p:nvPr/>
        </p:nvSpPr>
        <p:spPr>
          <a:xfrm>
            <a:off x="1707453" y="3063980"/>
            <a:ext cx="1894928" cy="679373"/>
          </a:xfrm>
          <a:prstGeom prst="ellipse">
            <a:avLst/>
          </a:prstGeom>
          <a:solidFill>
            <a:schemeClr val="tx1">
              <a:lumMod val="85000"/>
              <a:alpha val="21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2909504" y="1564420"/>
            <a:ext cx="4262688" cy="2775531"/>
          </a:xfrm>
          <a:prstGeom prst="ellipse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28295" y="4951372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Arial" charset="0"/>
              </a:rPr>
              <a:t>Metering</a:t>
            </a:r>
            <a:endParaRPr lang="en-US" sz="1600" dirty="0">
              <a:solidFill>
                <a:schemeClr val="tx1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49389" y="1809571"/>
            <a:ext cx="430887" cy="18812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+mn-lt"/>
                <a:cs typeface="Arial" charset="0"/>
              </a:rPr>
              <a:t>Network Demands</a:t>
            </a:r>
            <a:endParaRPr lang="en-US" sz="1600" b="1" dirty="0">
              <a:latin typeface="+mn-lt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10697" y="4951372"/>
            <a:ext cx="2527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>
                    <a:lumMod val="75000"/>
                  </a:schemeClr>
                </a:solidFill>
                <a:latin typeface="+mn-lt"/>
                <a:cs typeface="Arial" charset="0"/>
              </a:rPr>
              <a:t>Distribution Automation</a:t>
            </a:r>
            <a:endParaRPr lang="en-US" sz="1600" b="1" dirty="0">
              <a:solidFill>
                <a:schemeClr val="tx1">
                  <a:lumMod val="7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93327" y="4951372"/>
            <a:ext cx="2789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+mn-lt"/>
                <a:cs typeface="Arial" charset="0"/>
              </a:rPr>
              <a:t>Grid Automation &amp; Control</a:t>
            </a:r>
            <a:endParaRPr lang="en-US" sz="1600" b="1" dirty="0">
              <a:latin typeface="+mn-lt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4104" y="5909622"/>
            <a:ext cx="8119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FFFFFF"/>
                </a:solidFill>
                <a:latin typeface="+mn-lt"/>
                <a:cs typeface="Arial" charset="0"/>
              </a:rPr>
              <a:t>Future applications to automate outage reduction “Grid Automation &amp; Control”</a:t>
            </a:r>
          </a:p>
        </p:txBody>
      </p:sp>
    </p:spTree>
    <p:extLst>
      <p:ext uri="{BB962C8B-B14F-4D97-AF65-F5344CB8AC3E}">
        <p14:creationId xmlns:p14="http://schemas.microsoft.com/office/powerpoint/2010/main" val="284165195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4372259"/>
              </p:ext>
            </p:extLst>
          </p:nvPr>
        </p:nvGraphicFramePr>
        <p:xfrm>
          <a:off x="445780" y="1192947"/>
          <a:ext cx="4127500" cy="482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3750"/>
                <a:gridCol w="2063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Bandwidth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Packet rate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pps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Quality of Service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Latency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Jitter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r>
                        <a:rPr lang="en-US" baseline="0" dirty="0" smtClean="0"/>
                        <a:t> Loss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 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b="1" dirty="0" smtClean="0"/>
                        <a:t>Network</a:t>
                      </a:r>
                      <a:r>
                        <a:rPr lang="en-US" b="1" baseline="0" dirty="0" smtClean="0"/>
                        <a:t> Management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Alarms logging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 logging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Sync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0368360"/>
              </p:ext>
            </p:extLst>
          </p:nvPr>
        </p:nvGraphicFramePr>
        <p:xfrm>
          <a:off x="4726627" y="1192947"/>
          <a:ext cx="4127500" cy="544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3750"/>
                <a:gridCol w="2063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b="1" dirty="0" smtClean="0"/>
                        <a:t>Scalability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devices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Packet size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b="1" dirty="0" smtClean="0"/>
                        <a:t>Availability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Redundancy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Fault</a:t>
                      </a:r>
                      <a:r>
                        <a:rPr lang="en-US" baseline="0" dirty="0" smtClean="0"/>
                        <a:t> tolerance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r>
                        <a:rPr lang="en-US" b="1" dirty="0" smtClean="0"/>
                        <a:t>Security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Authentication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Confidentiality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Privacy</a:t>
                      </a:r>
                      <a:endParaRPr lang="en-US" dirty="0"/>
                    </a:p>
                  </a:txBody>
                  <a:tcPr/>
                </a:tc>
              </a:tr>
              <a:tr h="1919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Integrity</a:t>
                      </a:r>
                      <a:endParaRPr lang="en-US" dirty="0"/>
                    </a:p>
                  </a:txBody>
                  <a:tcPr/>
                </a:tc>
              </a:tr>
              <a:tr h="23567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Segmentation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 detection &amp; mitigation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considerations for Grid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9710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198" y="233266"/>
            <a:ext cx="8270875" cy="609882"/>
          </a:xfrm>
        </p:spPr>
        <p:txBody>
          <a:bodyPr/>
          <a:lstStyle/>
          <a:p>
            <a:pPr algn="ctr"/>
            <a:r>
              <a:rPr lang="en-US" dirty="0"/>
              <a:t>Latency requirements for grid applications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35" y="900434"/>
            <a:ext cx="8336478" cy="549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82191" y="5649769"/>
            <a:ext cx="782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Rapid Self Healing: The difference between 10msec and 1000msec results in a difference of 3 to &gt;30 seconds</a:t>
            </a:r>
          </a:p>
          <a:p>
            <a:pPr marL="171450" indent="-171450" algn="l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CEC: Miss the latency here, and the opportunity has been missed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69609" y="1457426"/>
            <a:ext cx="1645002" cy="33855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Latency tolerant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14516" y="3454348"/>
            <a:ext cx="1757212" cy="33855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Latency sensitive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14516" y="4401569"/>
            <a:ext cx="1803699" cy="33855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Latency intolerant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265" y="3099460"/>
            <a:ext cx="7961767" cy="19000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2569" y="4035631"/>
            <a:ext cx="8025463" cy="190005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2395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 A</a:t>
            </a:r>
            <a:r>
              <a:rPr lang="en-US" dirty="0" smtClean="0"/>
              <a:t>pplication </a:t>
            </a:r>
            <a:r>
              <a:rPr lang="en-US" dirty="0" smtClean="0"/>
              <a:t>demands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45180"/>
              </p:ext>
            </p:extLst>
          </p:nvPr>
        </p:nvGraphicFramePr>
        <p:xfrm>
          <a:off x="545909" y="1070884"/>
          <a:ext cx="8243248" cy="54864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{8A107856-5554-42FB-B03E-39F5DBC370BA}</a:tableStyleId>
              </a:tblPr>
              <a:tblGrid>
                <a:gridCol w="3013838"/>
                <a:gridCol w="1722997"/>
                <a:gridCol w="1357181"/>
                <a:gridCol w="2149232"/>
              </a:tblGrid>
              <a:tr h="5403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Application</a:t>
                      </a:r>
                      <a:endParaRPr lang="en-US" sz="1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Throughput</a:t>
                      </a:r>
                    </a:p>
                    <a:p>
                      <a:pPr algn="ctr"/>
                      <a:r>
                        <a:rPr lang="en-US" sz="1800" dirty="0" smtClean="0"/>
                        <a:t>(kbps)</a:t>
                      </a:r>
                      <a:endParaRPr lang="en-US" sz="1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Latency</a:t>
                      </a:r>
                    </a:p>
                    <a:p>
                      <a:pPr algn="ctr"/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msec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4BD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Availability</a:t>
                      </a:r>
                      <a:endParaRPr lang="en-US" sz="18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solidFill>
                      <a:srgbClr val="4BD0FF"/>
                    </a:solidFill>
                  </a:tcPr>
                </a:tc>
              </a:tr>
              <a:tr h="1120491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AMI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&amp; Demand Response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Legacy</a:t>
                      </a:r>
                      <a:r>
                        <a:rPr lang="en-US" sz="1600" b="1" baseline="0" dirty="0" smtClean="0"/>
                        <a:t> Distribution Automation (SCADA, Volt-</a:t>
                      </a:r>
                      <a:r>
                        <a:rPr lang="en-US" sz="1600" b="1" baseline="0" dirty="0" err="1" smtClean="0"/>
                        <a:t>Var</a:t>
                      </a:r>
                      <a:r>
                        <a:rPr lang="en-US" sz="1600" b="1" baseline="0" dirty="0" smtClean="0"/>
                        <a:t>, DMS, OMS)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&lt;100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500 to 1000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2 to 3</a:t>
                      </a:r>
                      <a:r>
                        <a:rPr lang="en-US" sz="2000" b="1" baseline="0" dirty="0" smtClean="0"/>
                        <a:t> NINES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43764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Grid Automation &amp; Control</a:t>
                      </a:r>
                      <a:r>
                        <a:rPr lang="en-US" sz="1600" b="1" baseline="0" dirty="0" smtClean="0"/>
                        <a:t>:</a:t>
                      </a:r>
                      <a:br>
                        <a:rPr lang="en-US" sz="1600" b="1" baseline="0" dirty="0" smtClean="0"/>
                      </a:br>
                      <a:r>
                        <a:rPr lang="en-US" sz="1600" b="1" baseline="0" dirty="0" smtClean="0"/>
                        <a:t>Rapid Self-Healing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&gt;100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&lt;100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4 to 5 NINES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630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Grid Network Control</a:t>
                      </a:r>
                      <a:r>
                        <a:rPr lang="en-US" sz="1600" b="1" baseline="0" dirty="0" smtClean="0"/>
                        <a:t>:</a:t>
                      </a:r>
                      <a:br>
                        <a:rPr lang="en-US" sz="1600" b="1" baseline="0" dirty="0" smtClean="0"/>
                      </a:br>
                      <a:r>
                        <a:rPr lang="en-US" sz="1600" b="1" baseline="0" dirty="0" smtClean="0"/>
                        <a:t>Communication Enhanced Coordination</a:t>
                      </a:r>
                      <a:endParaRPr lang="en-US" sz="1600" b="1" dirty="0" smtClean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&gt;300 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&lt;80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5 NINES</a:t>
                      </a: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30704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Frequency Regulation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dirty="0" smtClean="0"/>
                        <a:t>IEC61850</a:t>
                      </a:r>
                      <a:r>
                        <a:rPr lang="en-US" sz="1600" b="1" baseline="0" dirty="0" smtClean="0"/>
                        <a:t>/GOOSE Type 1B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/>
                        <a:t>(Load Shedding)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&gt;500</a:t>
                      </a:r>
                      <a:r>
                        <a:rPr lang="en-US" sz="2000" b="1" baseline="0" dirty="0" smtClean="0"/>
                        <a:t> 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10</a:t>
                      </a:r>
                      <a:r>
                        <a:rPr lang="en-US" sz="2000" b="1" baseline="0" dirty="0" smtClean="0"/>
                        <a:t> to 50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5 to 6 NINES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53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IEC61850</a:t>
                      </a:r>
                      <a:r>
                        <a:rPr lang="en-US" sz="1600" b="1" baseline="0" dirty="0" smtClean="0"/>
                        <a:t>/GOOSE Type 1A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(Transfer</a:t>
                      </a:r>
                      <a:r>
                        <a:rPr lang="en-US" sz="1600" b="1" baseline="0" dirty="0" smtClean="0"/>
                        <a:t> Trip)</a:t>
                      </a:r>
                      <a:endParaRPr lang="en-US" sz="16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&gt;1000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3</a:t>
                      </a:r>
                      <a:r>
                        <a:rPr lang="en-US" sz="2000" b="1" baseline="0" dirty="0" smtClean="0"/>
                        <a:t> to 1</a:t>
                      </a:r>
                      <a:r>
                        <a:rPr lang="en-US" sz="2000" b="1" dirty="0" smtClean="0"/>
                        <a:t>0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6 NINES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05350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otuVl4PYvm9l4UF1YZzb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gd4OBVasYWBzbufSkNEn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P2gKhh0bmvoCqUT69TiK"/>
</p:tagLst>
</file>

<file path=ppt/theme/theme1.xml><?xml version="1.0" encoding="utf-8"?>
<a:theme xmlns:a="http://schemas.openxmlformats.org/drawingml/2006/main" name="edoc_005970">
  <a:themeElements>
    <a:clrScheme name="">
      <a:dk1>
        <a:srgbClr val="434342"/>
      </a:dk1>
      <a:lt1>
        <a:srgbClr val="FFFFFF"/>
      </a:lt1>
      <a:dk2>
        <a:srgbClr val="000000"/>
      </a:dk2>
      <a:lt2>
        <a:srgbClr val="CDD7D9"/>
      </a:lt2>
      <a:accent1>
        <a:srgbClr val="797B7E"/>
      </a:accent1>
      <a:accent2>
        <a:srgbClr val="008265"/>
      </a:accent2>
      <a:accent3>
        <a:srgbClr val="AAAAAA"/>
      </a:accent3>
      <a:accent4>
        <a:srgbClr val="DADADA"/>
      </a:accent4>
      <a:accent5>
        <a:srgbClr val="BEBFC0"/>
      </a:accent5>
      <a:accent6>
        <a:srgbClr val="00755B"/>
      </a:accent6>
      <a:hlink>
        <a:srgbClr val="5F5F5F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12 template">
  <a:themeElements>
    <a:clrScheme name="">
      <a:dk1>
        <a:srgbClr val="434342"/>
      </a:dk1>
      <a:lt1>
        <a:srgbClr val="FFFFFF"/>
      </a:lt1>
      <a:dk2>
        <a:srgbClr val="000000"/>
      </a:dk2>
      <a:lt2>
        <a:srgbClr val="CDD7D9"/>
      </a:lt2>
      <a:accent1>
        <a:srgbClr val="797B7E"/>
      </a:accent1>
      <a:accent2>
        <a:srgbClr val="008265"/>
      </a:accent2>
      <a:accent3>
        <a:srgbClr val="AAAAAA"/>
      </a:accent3>
      <a:accent4>
        <a:srgbClr val="DADADA"/>
      </a:accent4>
      <a:accent5>
        <a:srgbClr val="BEBFC0"/>
      </a:accent5>
      <a:accent6>
        <a:srgbClr val="00755B"/>
      </a:accent6>
      <a:hlink>
        <a:srgbClr val="5F5F5F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434342"/>
    </a:dk1>
    <a:lt1>
      <a:srgbClr val="FFFFFF"/>
    </a:lt1>
    <a:dk2>
      <a:srgbClr val="000000"/>
    </a:dk2>
    <a:lt2>
      <a:srgbClr val="CDD7D9"/>
    </a:lt2>
    <a:accent1>
      <a:srgbClr val="797B7E"/>
    </a:accent1>
    <a:accent2>
      <a:srgbClr val="008265"/>
    </a:accent2>
    <a:accent3>
      <a:srgbClr val="AAAAAA"/>
    </a:accent3>
    <a:accent4>
      <a:srgbClr val="DADADA"/>
    </a:accent4>
    <a:accent5>
      <a:srgbClr val="BEBFC0"/>
    </a:accent5>
    <a:accent6>
      <a:srgbClr val="00755B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434342"/>
    </a:dk1>
    <a:lt1>
      <a:srgbClr val="FFFFFF"/>
    </a:lt1>
    <a:dk2>
      <a:srgbClr val="000000"/>
    </a:dk2>
    <a:lt2>
      <a:srgbClr val="CDD7D9"/>
    </a:lt2>
    <a:accent1>
      <a:srgbClr val="797B7E"/>
    </a:accent1>
    <a:accent2>
      <a:srgbClr val="008265"/>
    </a:accent2>
    <a:accent3>
      <a:srgbClr val="AAAAAA"/>
    </a:accent3>
    <a:accent4>
      <a:srgbClr val="DADADA"/>
    </a:accent4>
    <a:accent5>
      <a:srgbClr val="BEBFC0"/>
    </a:accent5>
    <a:accent6>
      <a:srgbClr val="00755B"/>
    </a:accent6>
    <a:hlink>
      <a:srgbClr val="5F5F5F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edoc_005970</Template>
  <TotalTime>4164</TotalTime>
  <Pages>17</Pages>
  <Words>813</Words>
  <Application>Microsoft Office PowerPoint</Application>
  <PresentationFormat>On-screen Show (4:3)</PresentationFormat>
  <Paragraphs>310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edoc_005970</vt:lpstr>
      <vt:lpstr>2012 template</vt:lpstr>
      <vt:lpstr>PowerPoint Presentation</vt:lpstr>
      <vt:lpstr>PowerPoint Presentation</vt:lpstr>
      <vt:lpstr>Early Grid Applications</vt:lpstr>
      <vt:lpstr>Grid Application proliferation starts</vt:lpstr>
      <vt:lpstr>Grid Application advancements</vt:lpstr>
      <vt:lpstr>Grid Application proliferation</vt:lpstr>
      <vt:lpstr>Requirements considerations for Grid Communications</vt:lpstr>
      <vt:lpstr>Latency requirements for grid applications</vt:lpstr>
      <vt:lpstr>Grid Application demands </vt:lpstr>
      <vt:lpstr>Public cellular networks (P2MP)</vt:lpstr>
      <vt:lpstr>Private mesh radio networks </vt:lpstr>
      <vt:lpstr>Other aspects in choosing Communication Systems</vt:lpstr>
      <vt:lpstr>Other aspects in choosing Communication Systems</vt:lpstr>
      <vt:lpstr>Layered Communications approach</vt:lpstr>
      <vt:lpstr>Conclusion</vt:lpstr>
      <vt:lpstr>Questions?</vt:lpstr>
    </vt:vector>
  </TitlesOfParts>
  <Company>S&amp;C Electric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Test Text (36pt)</dc:title>
  <dc:creator>Sharma, Rohit</dc:creator>
  <cp:lastModifiedBy>Sharma, Rohit</cp:lastModifiedBy>
  <cp:revision>143</cp:revision>
  <cp:lastPrinted>2015-10-09T19:59:24Z</cp:lastPrinted>
  <dcterms:created xsi:type="dcterms:W3CDTF">2014-02-26T13:10:36Z</dcterms:created>
  <dcterms:modified xsi:type="dcterms:W3CDTF">2015-10-09T20:18:19Z</dcterms:modified>
</cp:coreProperties>
</file>