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1" r:id="rId2"/>
    <p:sldId id="353" r:id="rId3"/>
    <p:sldId id="352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63" r:id="rId12"/>
  </p:sldIdLst>
  <p:sldSz cx="9906000" cy="6858000" type="A4"/>
  <p:notesSz cx="6858000" cy="96678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AF55"/>
    <a:srgbClr val="FF0000"/>
    <a:srgbClr val="39A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>
      <p:cViewPr varScale="1">
        <p:scale>
          <a:sx n="63" d="100"/>
          <a:sy n="63" d="100"/>
        </p:scale>
        <p:origin x="-1218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88" y="-77"/>
      </p:cViewPr>
      <p:guideLst>
        <p:guide orient="horz" pos="3045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20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C1773E-C729-4691-A769-DF8D1F75189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95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1213" y="725488"/>
            <a:ext cx="5235575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92638"/>
            <a:ext cx="50292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527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8527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C56E69-2999-4B25-A64C-DB01893C0AD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4105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54"/>
            <a:ext cx="8420100" cy="1362075"/>
          </a:xfrm>
        </p:spPr>
        <p:txBody>
          <a:bodyPr anchor="t"/>
          <a:lstStyle>
            <a:lvl1pPr algn="l">
              <a:defRPr sz="4000" b="1" cap="sm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599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88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8025" y="990600"/>
            <a:ext cx="2105025" cy="49530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2980" y="990600"/>
            <a:ext cx="6162675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0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 sz="3200" b="1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4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9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953" y="18288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8288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868958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40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40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2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43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90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10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5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27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990600"/>
            <a:ext cx="8420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8288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Col_cigr_n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6779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9359900" y="136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endParaRPr lang="en-AU" dirty="0" smtClean="0"/>
          </a:p>
        </p:txBody>
      </p:sp>
      <p:sp>
        <p:nvSpPr>
          <p:cNvPr id="1030" name="AutoShape 10"/>
          <p:cNvSpPr>
            <a:spLocks noChangeArrowheads="1"/>
          </p:cNvSpPr>
          <p:nvPr/>
        </p:nvSpPr>
        <p:spPr bwMode="auto">
          <a:xfrm>
            <a:off x="330200" y="6172200"/>
            <a:ext cx="9245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9AF39"/>
              </a:gs>
              <a:gs pos="50000">
                <a:srgbClr val="C4FADC"/>
              </a:gs>
              <a:gs pos="100000">
                <a:srgbClr val="39AF3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sz="2200" dirty="0" smtClean="0">
                <a:solidFill>
                  <a:srgbClr val="384C26"/>
                </a:solidFill>
                <a:latin typeface="Arial" charset="0"/>
              </a:rPr>
              <a:t>Grid of the Future—Chicago, 11-13 October 2015</a:t>
            </a:r>
            <a:endParaRPr lang="en-AU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41432" y="6165304"/>
            <a:ext cx="655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E989-876D-C74C-8B11-19E6EEB1C9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7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85900" y="1916832"/>
            <a:ext cx="6934200" cy="1752600"/>
          </a:xfrm>
        </p:spPr>
        <p:txBody>
          <a:bodyPr/>
          <a:lstStyle/>
          <a:p>
            <a:r>
              <a:rPr lang="en-US" dirty="0"/>
              <a:t>The Nanogrid </a:t>
            </a:r>
            <a:r>
              <a:rPr lang="en-US" dirty="0" smtClean="0"/>
              <a:t>Collective:</a:t>
            </a:r>
          </a:p>
          <a:p>
            <a:r>
              <a:rPr lang="en-US" sz="2400" dirty="0" smtClean="0"/>
              <a:t>Integrating </a:t>
            </a:r>
            <a:r>
              <a:rPr lang="en-US" sz="2400" dirty="0"/>
              <a:t>Thousands of </a:t>
            </a:r>
            <a:r>
              <a:rPr lang="en-US" sz="2400" dirty="0" smtClean="0"/>
              <a:t>Customers </a:t>
            </a:r>
            <a:r>
              <a:rPr lang="en-US" sz="2400" dirty="0"/>
              <a:t>Into System Operations and Markets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must be part of internet </a:t>
            </a:r>
            <a:r>
              <a:rPr lang="en-US" i="1" dirty="0" smtClean="0"/>
              <a:t>things</a:t>
            </a:r>
            <a:endParaRPr lang="en-US" dirty="0" smtClean="0"/>
          </a:p>
          <a:p>
            <a:r>
              <a:rPr lang="en-US" dirty="0" smtClean="0"/>
              <a:t>Common standards are needed</a:t>
            </a:r>
          </a:p>
          <a:p>
            <a:r>
              <a:rPr lang="en-US" dirty="0" smtClean="0"/>
              <a:t>Great software interfaces</a:t>
            </a:r>
          </a:p>
          <a:p>
            <a:r>
              <a:rPr lang="en-US" dirty="0" smtClean="0"/>
              <a:t>Replacing the fleet of appliances</a:t>
            </a:r>
          </a:p>
          <a:p>
            <a:r>
              <a:rPr lang="en-US" dirty="0" smtClean="0"/>
              <a:t>What is the business model</a:t>
            </a:r>
          </a:p>
          <a:p>
            <a:r>
              <a:rPr lang="en-US" dirty="0" smtClean="0"/>
              <a:t>Markets are needed for it to work fully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0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r>
              <a:rPr lang="en-US" dirty="0" err="1" smtClean="0"/>
              <a:t>jeff@pjp-consulting.com</a:t>
            </a:r>
            <a:endParaRPr lang="en-US" dirty="0" smtClean="0"/>
          </a:p>
          <a:p>
            <a:r>
              <a:rPr lang="en-US" dirty="0" smtClean="0"/>
              <a:t>+1 703 401 7079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0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demand response</a:t>
            </a:r>
          </a:p>
          <a:p>
            <a:r>
              <a:rPr lang="en-US" dirty="0" smtClean="0"/>
              <a:t>Rapidly expanding rooftop solar</a:t>
            </a:r>
          </a:p>
          <a:p>
            <a:r>
              <a:rPr lang="en-US" dirty="0" smtClean="0"/>
              <a:t>Interest in smart home</a:t>
            </a:r>
          </a:p>
          <a:p>
            <a:r>
              <a:rPr lang="en-US" dirty="0" smtClean="0"/>
              <a:t>Internet of things in the home</a:t>
            </a:r>
          </a:p>
          <a:p>
            <a:pPr lvl="1"/>
            <a:r>
              <a:rPr lang="en-US" dirty="0"/>
              <a:t>Smart thermostats</a:t>
            </a:r>
          </a:p>
          <a:p>
            <a:pPr lvl="1"/>
            <a:r>
              <a:rPr lang="en-US" dirty="0"/>
              <a:t>Internet connected devices</a:t>
            </a:r>
          </a:p>
          <a:p>
            <a:r>
              <a:rPr lang="en-US" dirty="0" smtClean="0"/>
              <a:t>Decreasing cost of storage</a:t>
            </a:r>
          </a:p>
          <a:p>
            <a:r>
              <a:rPr lang="en-US" dirty="0" smtClean="0"/>
              <a:t>Electric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Avoiding massive response</a:t>
            </a:r>
          </a:p>
          <a:p>
            <a:r>
              <a:rPr lang="en-US" dirty="0" smtClean="0"/>
              <a:t>Timely demand response</a:t>
            </a:r>
          </a:p>
          <a:p>
            <a:r>
              <a:rPr lang="en-US" dirty="0" smtClean="0"/>
              <a:t>Frequency and voltage control</a:t>
            </a:r>
          </a:p>
          <a:p>
            <a:r>
              <a:rPr lang="en-US" dirty="0" smtClean="0"/>
              <a:t>Communication speed and delays</a:t>
            </a:r>
          </a:p>
          <a:p>
            <a:r>
              <a:rPr lang="en-US" dirty="0" smtClean="0"/>
              <a:t>Record keeping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nanogrid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smart grid or micro grid—these are much bigger</a:t>
            </a:r>
          </a:p>
          <a:p>
            <a:r>
              <a:rPr lang="en-US" dirty="0" smtClean="0"/>
              <a:t>Control of multiple devices in residences and small businesses</a:t>
            </a:r>
          </a:p>
          <a:p>
            <a:r>
              <a:rPr lang="en-US" dirty="0" smtClean="0"/>
              <a:t>Two main elements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Master controller in residences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Collective providers</a:t>
            </a:r>
          </a:p>
          <a:p>
            <a:pPr marL="1257300" lvl="2" indent="-457200"/>
            <a:r>
              <a:rPr lang="en-US" dirty="0"/>
              <a:t>Google/Nest</a:t>
            </a:r>
          </a:p>
          <a:p>
            <a:pPr marL="1257300" lvl="2" indent="-457200"/>
            <a:r>
              <a:rPr lang="en-US" dirty="0"/>
              <a:t>Carbon track</a:t>
            </a:r>
          </a:p>
          <a:p>
            <a:pPr marL="1257300" lvl="2" indent="-457200"/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424608" y="1124744"/>
            <a:ext cx="5760640" cy="49027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01072" y="908720"/>
            <a:ext cx="1348436" cy="123639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</a:rPr>
              <a:t>Collective provider/operator</a:t>
            </a:r>
            <a:endParaRPr lang="en-US" sz="1400" dirty="0"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45288" y="3068960"/>
            <a:ext cx="1484001" cy="799031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</a:rPr>
              <a:t>Master controller</a:t>
            </a:r>
            <a:endParaRPr lang="en-US" sz="1400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52800" y="2115276"/>
            <a:ext cx="2956028" cy="644273"/>
            <a:chOff x="3152800" y="2115276"/>
            <a:chExt cx="2956028" cy="644273"/>
          </a:xfrm>
        </p:grpSpPr>
        <p:sp>
          <p:nvSpPr>
            <p:cNvPr id="12" name="Freeform 11"/>
            <p:cNvSpPr/>
            <p:nvPr/>
          </p:nvSpPr>
          <p:spPr>
            <a:xfrm>
              <a:off x="4088904" y="2115276"/>
              <a:ext cx="1879732" cy="358123"/>
            </a:xfrm>
            <a:custGeom>
              <a:avLst/>
              <a:gdLst>
                <a:gd name="connsiteX0" fmla="*/ 2338038 w 2338038"/>
                <a:gd name="connsiteY0" fmla="*/ 0 h 412551"/>
                <a:gd name="connsiteX1" fmla="*/ 815790 w 2338038"/>
                <a:gd name="connsiteY1" fmla="*/ 412132 h 412551"/>
                <a:gd name="connsiteX2" fmla="*/ 0 w 2338038"/>
                <a:gd name="connsiteY2" fmla="*/ 84109 h 412551"/>
                <a:gd name="connsiteX0" fmla="*/ 1735137 w 1735137"/>
                <a:gd name="connsiteY0" fmla="*/ 0 h 358123"/>
                <a:gd name="connsiteX1" fmla="*/ 815790 w 1735137"/>
                <a:gd name="connsiteY1" fmla="*/ 357704 h 358123"/>
                <a:gd name="connsiteX2" fmla="*/ 0 w 1735137"/>
                <a:gd name="connsiteY2" fmla="*/ 29681 h 358123"/>
                <a:gd name="connsiteX0" fmla="*/ 1735137 w 1735137"/>
                <a:gd name="connsiteY0" fmla="*/ 0 h 358123"/>
                <a:gd name="connsiteX1" fmla="*/ 815790 w 1735137"/>
                <a:gd name="connsiteY1" fmla="*/ 357704 h 358123"/>
                <a:gd name="connsiteX2" fmla="*/ 0 w 1735137"/>
                <a:gd name="connsiteY2" fmla="*/ 29681 h 35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5137" h="358123">
                  <a:moveTo>
                    <a:pt x="1735137" y="0"/>
                  </a:moveTo>
                  <a:cubicBezTo>
                    <a:pt x="1394936" y="298843"/>
                    <a:pt x="1205463" y="343686"/>
                    <a:pt x="815790" y="357704"/>
                  </a:cubicBezTo>
                  <a:cubicBezTo>
                    <a:pt x="426117" y="371722"/>
                    <a:pt x="0" y="29681"/>
                    <a:pt x="0" y="29681"/>
                  </a:cubicBezTo>
                </a:path>
              </a:pathLst>
            </a:custGeom>
            <a:ln w="508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152800" y="2225824"/>
              <a:ext cx="2956028" cy="533725"/>
            </a:xfrm>
            <a:custGeom>
              <a:avLst/>
              <a:gdLst>
                <a:gd name="connsiteX0" fmla="*/ 2338038 w 2338038"/>
                <a:gd name="connsiteY0" fmla="*/ 0 h 412551"/>
                <a:gd name="connsiteX1" fmla="*/ 815790 w 2338038"/>
                <a:gd name="connsiteY1" fmla="*/ 412132 h 412551"/>
                <a:gd name="connsiteX2" fmla="*/ 0 w 2338038"/>
                <a:gd name="connsiteY2" fmla="*/ 84109 h 412551"/>
                <a:gd name="connsiteX0" fmla="*/ 2615575 w 2615575"/>
                <a:gd name="connsiteY0" fmla="*/ 0 h 730764"/>
                <a:gd name="connsiteX1" fmla="*/ 815790 w 2615575"/>
                <a:gd name="connsiteY1" fmla="*/ 723334 h 730764"/>
                <a:gd name="connsiteX2" fmla="*/ 0 w 2615575"/>
                <a:gd name="connsiteY2" fmla="*/ 395311 h 730764"/>
                <a:gd name="connsiteX0" fmla="*/ 2615575 w 2615575"/>
                <a:gd name="connsiteY0" fmla="*/ 0 h 730764"/>
                <a:gd name="connsiteX1" fmla="*/ 815790 w 2615575"/>
                <a:gd name="connsiteY1" fmla="*/ 723334 h 730764"/>
                <a:gd name="connsiteX2" fmla="*/ 0 w 2615575"/>
                <a:gd name="connsiteY2" fmla="*/ 395311 h 730764"/>
                <a:gd name="connsiteX0" fmla="*/ 3582750 w 3582750"/>
                <a:gd name="connsiteY0" fmla="*/ 0 h 908374"/>
                <a:gd name="connsiteX1" fmla="*/ 1782965 w 3582750"/>
                <a:gd name="connsiteY1" fmla="*/ 723334 h 908374"/>
                <a:gd name="connsiteX2" fmla="*/ 0 w 3582750"/>
                <a:gd name="connsiteY2" fmla="*/ 908374 h 908374"/>
                <a:gd name="connsiteX0" fmla="*/ 3582750 w 3582750"/>
                <a:gd name="connsiteY0" fmla="*/ 0 h 908374"/>
                <a:gd name="connsiteX1" fmla="*/ 1782965 w 3582750"/>
                <a:gd name="connsiteY1" fmla="*/ 723334 h 908374"/>
                <a:gd name="connsiteX2" fmla="*/ 0 w 3582750"/>
                <a:gd name="connsiteY2" fmla="*/ 908374 h 908374"/>
                <a:gd name="connsiteX0" fmla="*/ 2728641 w 2728641"/>
                <a:gd name="connsiteY0" fmla="*/ 0 h 527374"/>
                <a:gd name="connsiteX1" fmla="*/ 1782965 w 2728641"/>
                <a:gd name="connsiteY1" fmla="*/ 342334 h 527374"/>
                <a:gd name="connsiteX2" fmla="*/ 0 w 2728641"/>
                <a:gd name="connsiteY2" fmla="*/ 527374 h 527374"/>
                <a:gd name="connsiteX0" fmla="*/ 2728641 w 2728641"/>
                <a:gd name="connsiteY0" fmla="*/ 0 h 555843"/>
                <a:gd name="connsiteX1" fmla="*/ 1749472 w 2728641"/>
                <a:gd name="connsiteY1" fmla="*/ 469334 h 555843"/>
                <a:gd name="connsiteX2" fmla="*/ 0 w 2728641"/>
                <a:gd name="connsiteY2" fmla="*/ 527374 h 555843"/>
                <a:gd name="connsiteX0" fmla="*/ 2728641 w 2728641"/>
                <a:gd name="connsiteY0" fmla="*/ 0 h 555843"/>
                <a:gd name="connsiteX1" fmla="*/ 1749472 w 2728641"/>
                <a:gd name="connsiteY1" fmla="*/ 469334 h 555843"/>
                <a:gd name="connsiteX2" fmla="*/ 0 w 2728641"/>
                <a:gd name="connsiteY2" fmla="*/ 527374 h 555843"/>
                <a:gd name="connsiteX0" fmla="*/ 2728641 w 2728641"/>
                <a:gd name="connsiteY0" fmla="*/ 0 h 555843"/>
                <a:gd name="connsiteX1" fmla="*/ 1749472 w 2728641"/>
                <a:gd name="connsiteY1" fmla="*/ 469334 h 555843"/>
                <a:gd name="connsiteX2" fmla="*/ 0 w 2728641"/>
                <a:gd name="connsiteY2" fmla="*/ 527374 h 555843"/>
                <a:gd name="connsiteX0" fmla="*/ 2728641 w 2728641"/>
                <a:gd name="connsiteY0" fmla="*/ 0 h 528114"/>
                <a:gd name="connsiteX1" fmla="*/ 1749472 w 2728641"/>
                <a:gd name="connsiteY1" fmla="*/ 469334 h 528114"/>
                <a:gd name="connsiteX2" fmla="*/ 0 w 2728641"/>
                <a:gd name="connsiteY2" fmla="*/ 527374 h 528114"/>
                <a:gd name="connsiteX0" fmla="*/ 2728641 w 2728641"/>
                <a:gd name="connsiteY0" fmla="*/ 0 h 533725"/>
                <a:gd name="connsiteX1" fmla="*/ 1473142 w 2728641"/>
                <a:gd name="connsiteY1" fmla="*/ 487477 h 533725"/>
                <a:gd name="connsiteX2" fmla="*/ 0 w 2728641"/>
                <a:gd name="connsiteY2" fmla="*/ 527374 h 53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8641" h="533725">
                  <a:moveTo>
                    <a:pt x="2728641" y="0"/>
                  </a:moveTo>
                  <a:cubicBezTo>
                    <a:pt x="2490351" y="409328"/>
                    <a:pt x="1919542" y="399581"/>
                    <a:pt x="1473142" y="487477"/>
                  </a:cubicBezTo>
                  <a:cubicBezTo>
                    <a:pt x="876017" y="557230"/>
                    <a:pt x="0" y="527374"/>
                    <a:pt x="0" y="527374"/>
                  </a:cubicBezTo>
                </a:path>
              </a:pathLst>
            </a:custGeom>
            <a:ln w="508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3"/>
          <p:cNvSpPr/>
          <p:nvPr/>
        </p:nvSpPr>
        <p:spPr>
          <a:xfrm rot="6998871">
            <a:off x="7262942" y="1247911"/>
            <a:ext cx="961553" cy="1895088"/>
          </a:xfrm>
          <a:custGeom>
            <a:avLst/>
            <a:gdLst>
              <a:gd name="connsiteX0" fmla="*/ 2338038 w 2338038"/>
              <a:gd name="connsiteY0" fmla="*/ 0 h 412551"/>
              <a:gd name="connsiteX1" fmla="*/ 815790 w 2338038"/>
              <a:gd name="connsiteY1" fmla="*/ 412132 h 412551"/>
              <a:gd name="connsiteX2" fmla="*/ 0 w 2338038"/>
              <a:gd name="connsiteY2" fmla="*/ 84109 h 412551"/>
              <a:gd name="connsiteX0" fmla="*/ 2523063 w 2523063"/>
              <a:gd name="connsiteY0" fmla="*/ 0 h 817815"/>
              <a:gd name="connsiteX1" fmla="*/ 815790 w 2523063"/>
              <a:gd name="connsiteY1" fmla="*/ 807442 h 817815"/>
              <a:gd name="connsiteX2" fmla="*/ 0 w 2523063"/>
              <a:gd name="connsiteY2" fmla="*/ 479419 h 817815"/>
              <a:gd name="connsiteX0" fmla="*/ 2523063 w 2523063"/>
              <a:gd name="connsiteY0" fmla="*/ 0 h 817815"/>
              <a:gd name="connsiteX1" fmla="*/ 815790 w 2523063"/>
              <a:gd name="connsiteY1" fmla="*/ 807442 h 817815"/>
              <a:gd name="connsiteX2" fmla="*/ 0 w 2523063"/>
              <a:gd name="connsiteY2" fmla="*/ 479419 h 817815"/>
              <a:gd name="connsiteX0" fmla="*/ 2523063 w 2523063"/>
              <a:gd name="connsiteY0" fmla="*/ 0 h 966649"/>
              <a:gd name="connsiteX1" fmla="*/ 1463376 w 2523063"/>
              <a:gd name="connsiteY1" fmla="*/ 958837 h 966649"/>
              <a:gd name="connsiteX2" fmla="*/ 0 w 2523063"/>
              <a:gd name="connsiteY2" fmla="*/ 479419 h 966649"/>
              <a:gd name="connsiteX0" fmla="*/ 1141047 w 1141047"/>
              <a:gd name="connsiteY0" fmla="*/ 0 h 1757868"/>
              <a:gd name="connsiteX1" fmla="*/ 81360 w 1141047"/>
              <a:gd name="connsiteY1" fmla="*/ 958837 h 1757868"/>
              <a:gd name="connsiteX2" fmla="*/ 72950 w 1141047"/>
              <a:gd name="connsiteY2" fmla="*/ 1757868 h 1757868"/>
              <a:gd name="connsiteX0" fmla="*/ 1068097 w 1068097"/>
              <a:gd name="connsiteY0" fmla="*/ 0 h 1757868"/>
              <a:gd name="connsiteX1" fmla="*/ 285947 w 1068097"/>
              <a:gd name="connsiteY1" fmla="*/ 857907 h 1757868"/>
              <a:gd name="connsiteX2" fmla="*/ 0 w 1068097"/>
              <a:gd name="connsiteY2" fmla="*/ 1757868 h 1757868"/>
              <a:gd name="connsiteX0" fmla="*/ 1068097 w 1069817"/>
              <a:gd name="connsiteY0" fmla="*/ 0 h 1757868"/>
              <a:gd name="connsiteX1" fmla="*/ 285947 w 1069817"/>
              <a:gd name="connsiteY1" fmla="*/ 857907 h 1757868"/>
              <a:gd name="connsiteX2" fmla="*/ 0 w 1069817"/>
              <a:gd name="connsiteY2" fmla="*/ 1757868 h 1757868"/>
              <a:gd name="connsiteX0" fmla="*/ 1068097 w 1069577"/>
              <a:gd name="connsiteY0" fmla="*/ 0 h 1757868"/>
              <a:gd name="connsiteX1" fmla="*/ 176614 w 1069577"/>
              <a:gd name="connsiteY1" fmla="*/ 832675 h 1757868"/>
              <a:gd name="connsiteX2" fmla="*/ 0 w 1069577"/>
              <a:gd name="connsiteY2" fmla="*/ 1757868 h 1757868"/>
              <a:gd name="connsiteX0" fmla="*/ 1091817 w 1093556"/>
              <a:gd name="connsiteY0" fmla="*/ 0 h 1757868"/>
              <a:gd name="connsiteX1" fmla="*/ 200334 w 1093556"/>
              <a:gd name="connsiteY1" fmla="*/ 832675 h 1757868"/>
              <a:gd name="connsiteX2" fmla="*/ 23720 w 1093556"/>
              <a:gd name="connsiteY2" fmla="*/ 1757868 h 1757868"/>
              <a:gd name="connsiteX0" fmla="*/ 1091817 w 1091817"/>
              <a:gd name="connsiteY0" fmla="*/ 0 h 1757868"/>
              <a:gd name="connsiteX1" fmla="*/ 200334 w 1091817"/>
              <a:gd name="connsiteY1" fmla="*/ 832675 h 1757868"/>
              <a:gd name="connsiteX2" fmla="*/ 23720 w 1091817"/>
              <a:gd name="connsiteY2" fmla="*/ 1757868 h 1757868"/>
              <a:gd name="connsiteX0" fmla="*/ 975921 w 975921"/>
              <a:gd name="connsiteY0" fmla="*/ 0 h 1895088"/>
              <a:gd name="connsiteX1" fmla="*/ 84438 w 975921"/>
              <a:gd name="connsiteY1" fmla="*/ 832675 h 1895088"/>
              <a:gd name="connsiteX2" fmla="*/ 364874 w 975921"/>
              <a:gd name="connsiteY2" fmla="*/ 1895088 h 1895088"/>
              <a:gd name="connsiteX0" fmla="*/ 782518 w 782518"/>
              <a:gd name="connsiteY0" fmla="*/ 0 h 1895088"/>
              <a:gd name="connsiteX1" fmla="*/ 119127 w 782518"/>
              <a:gd name="connsiteY1" fmla="*/ 576736 h 1895088"/>
              <a:gd name="connsiteX2" fmla="*/ 171471 w 782518"/>
              <a:gd name="connsiteY2" fmla="*/ 1895088 h 1895088"/>
              <a:gd name="connsiteX0" fmla="*/ 887587 w 887587"/>
              <a:gd name="connsiteY0" fmla="*/ 0 h 1895088"/>
              <a:gd name="connsiteX1" fmla="*/ 96938 w 887587"/>
              <a:gd name="connsiteY1" fmla="*/ 625618 h 1895088"/>
              <a:gd name="connsiteX2" fmla="*/ 276540 w 887587"/>
              <a:gd name="connsiteY2" fmla="*/ 1895088 h 189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87" h="1895088">
                <a:moveTo>
                  <a:pt x="887587" y="0"/>
                </a:moveTo>
                <a:cubicBezTo>
                  <a:pt x="619414" y="116527"/>
                  <a:pt x="392697" y="130779"/>
                  <a:pt x="96938" y="625618"/>
                </a:cubicBezTo>
                <a:cubicBezTo>
                  <a:pt x="-198821" y="1120457"/>
                  <a:pt x="276540" y="1895088"/>
                  <a:pt x="276540" y="1895088"/>
                </a:cubicBezTo>
              </a:path>
            </a:pathLst>
          </a:custGeom>
          <a:ln w="508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48944" y="3930801"/>
            <a:ext cx="4005096" cy="2241446"/>
            <a:chOff x="4448944" y="3930801"/>
            <a:chExt cx="4005096" cy="2241446"/>
          </a:xfrm>
        </p:grpSpPr>
        <p:sp>
          <p:nvSpPr>
            <p:cNvPr id="6" name="Oval 5"/>
            <p:cNvSpPr/>
            <p:nvPr/>
          </p:nvSpPr>
          <p:spPr>
            <a:xfrm>
              <a:off x="4448944" y="5373216"/>
              <a:ext cx="1484001" cy="799031"/>
            </a:xfrm>
            <a:prstGeom prst="ellipse">
              <a:avLst/>
            </a:prstGeom>
            <a:solidFill>
              <a:srgbClr val="FFCC66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/>
                  <a:cs typeface="Arial"/>
                </a:rPr>
                <a:t>Customer storage</a:t>
              </a:r>
              <a:endParaRPr lang="en-US" sz="140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983875" y="3930801"/>
              <a:ext cx="2470165" cy="1845279"/>
            </a:xfrm>
            <a:custGeom>
              <a:avLst/>
              <a:gdLst>
                <a:gd name="connsiteX0" fmla="*/ 2338038 w 2338038"/>
                <a:gd name="connsiteY0" fmla="*/ 0 h 412551"/>
                <a:gd name="connsiteX1" fmla="*/ 815790 w 2338038"/>
                <a:gd name="connsiteY1" fmla="*/ 412132 h 412551"/>
                <a:gd name="connsiteX2" fmla="*/ 0 w 2338038"/>
                <a:gd name="connsiteY2" fmla="*/ 84109 h 412551"/>
                <a:gd name="connsiteX0" fmla="*/ 2523063 w 2523063"/>
                <a:gd name="connsiteY0" fmla="*/ 0 h 817815"/>
                <a:gd name="connsiteX1" fmla="*/ 815790 w 2523063"/>
                <a:gd name="connsiteY1" fmla="*/ 807442 h 817815"/>
                <a:gd name="connsiteX2" fmla="*/ 0 w 2523063"/>
                <a:gd name="connsiteY2" fmla="*/ 479419 h 817815"/>
                <a:gd name="connsiteX0" fmla="*/ 2523063 w 2523063"/>
                <a:gd name="connsiteY0" fmla="*/ 0 h 817815"/>
                <a:gd name="connsiteX1" fmla="*/ 815790 w 2523063"/>
                <a:gd name="connsiteY1" fmla="*/ 807442 h 817815"/>
                <a:gd name="connsiteX2" fmla="*/ 0 w 2523063"/>
                <a:gd name="connsiteY2" fmla="*/ 479419 h 817815"/>
                <a:gd name="connsiteX0" fmla="*/ 2523063 w 2523063"/>
                <a:gd name="connsiteY0" fmla="*/ 0 h 966649"/>
                <a:gd name="connsiteX1" fmla="*/ 1463376 w 2523063"/>
                <a:gd name="connsiteY1" fmla="*/ 958837 h 966649"/>
                <a:gd name="connsiteX2" fmla="*/ 0 w 2523063"/>
                <a:gd name="connsiteY2" fmla="*/ 479419 h 966649"/>
                <a:gd name="connsiteX0" fmla="*/ 1141047 w 1141047"/>
                <a:gd name="connsiteY0" fmla="*/ 0 h 1757868"/>
                <a:gd name="connsiteX1" fmla="*/ 81360 w 1141047"/>
                <a:gd name="connsiteY1" fmla="*/ 958837 h 1757868"/>
                <a:gd name="connsiteX2" fmla="*/ 72950 w 1141047"/>
                <a:gd name="connsiteY2" fmla="*/ 1757868 h 1757868"/>
                <a:gd name="connsiteX0" fmla="*/ 1068097 w 1068097"/>
                <a:gd name="connsiteY0" fmla="*/ 0 h 1757868"/>
                <a:gd name="connsiteX1" fmla="*/ 285947 w 1068097"/>
                <a:gd name="connsiteY1" fmla="*/ 857907 h 1757868"/>
                <a:gd name="connsiteX2" fmla="*/ 0 w 1068097"/>
                <a:gd name="connsiteY2" fmla="*/ 1757868 h 1757868"/>
                <a:gd name="connsiteX0" fmla="*/ 1068097 w 1069817"/>
                <a:gd name="connsiteY0" fmla="*/ 0 h 1757868"/>
                <a:gd name="connsiteX1" fmla="*/ 285947 w 1069817"/>
                <a:gd name="connsiteY1" fmla="*/ 857907 h 1757868"/>
                <a:gd name="connsiteX2" fmla="*/ 0 w 1069817"/>
                <a:gd name="connsiteY2" fmla="*/ 1757868 h 1757868"/>
                <a:gd name="connsiteX0" fmla="*/ 1068097 w 1069577"/>
                <a:gd name="connsiteY0" fmla="*/ 0 h 1757868"/>
                <a:gd name="connsiteX1" fmla="*/ 176614 w 1069577"/>
                <a:gd name="connsiteY1" fmla="*/ 832675 h 1757868"/>
                <a:gd name="connsiteX2" fmla="*/ 0 w 1069577"/>
                <a:gd name="connsiteY2" fmla="*/ 1757868 h 1757868"/>
                <a:gd name="connsiteX0" fmla="*/ 1091817 w 1093556"/>
                <a:gd name="connsiteY0" fmla="*/ 0 h 1757868"/>
                <a:gd name="connsiteX1" fmla="*/ 200334 w 1093556"/>
                <a:gd name="connsiteY1" fmla="*/ 832675 h 1757868"/>
                <a:gd name="connsiteX2" fmla="*/ 23720 w 1093556"/>
                <a:gd name="connsiteY2" fmla="*/ 1757868 h 1757868"/>
                <a:gd name="connsiteX0" fmla="*/ 748509 w 750755"/>
                <a:gd name="connsiteY0" fmla="*/ 0 h 1799922"/>
                <a:gd name="connsiteX1" fmla="*/ 176614 w 750755"/>
                <a:gd name="connsiteY1" fmla="*/ 874729 h 1799922"/>
                <a:gd name="connsiteX2" fmla="*/ 0 w 750755"/>
                <a:gd name="connsiteY2" fmla="*/ 1799922 h 1799922"/>
                <a:gd name="connsiteX0" fmla="*/ 748509 w 752614"/>
                <a:gd name="connsiteY0" fmla="*/ 0 h 1799922"/>
                <a:gd name="connsiteX1" fmla="*/ 411076 w 752614"/>
                <a:gd name="connsiteY1" fmla="*/ 874729 h 1799922"/>
                <a:gd name="connsiteX2" fmla="*/ 0 w 752614"/>
                <a:gd name="connsiteY2" fmla="*/ 1799922 h 1799922"/>
                <a:gd name="connsiteX0" fmla="*/ 2322750 w 2326855"/>
                <a:gd name="connsiteY0" fmla="*/ 0 h 1554993"/>
                <a:gd name="connsiteX1" fmla="*/ 1985317 w 2326855"/>
                <a:gd name="connsiteY1" fmla="*/ 874729 h 1554993"/>
                <a:gd name="connsiteX2" fmla="*/ 0 w 2326855"/>
                <a:gd name="connsiteY2" fmla="*/ 1554993 h 1554993"/>
                <a:gd name="connsiteX0" fmla="*/ 2264135 w 2269300"/>
                <a:gd name="connsiteY0" fmla="*/ 0 h 1845279"/>
                <a:gd name="connsiteX1" fmla="*/ 1985317 w 2269300"/>
                <a:gd name="connsiteY1" fmla="*/ 1165015 h 1845279"/>
                <a:gd name="connsiteX2" fmla="*/ 0 w 2269300"/>
                <a:gd name="connsiteY2" fmla="*/ 1845279 h 1845279"/>
                <a:gd name="connsiteX0" fmla="*/ 2264135 w 2278207"/>
                <a:gd name="connsiteY0" fmla="*/ 0 h 1845279"/>
                <a:gd name="connsiteX1" fmla="*/ 1985317 w 2278207"/>
                <a:gd name="connsiteY1" fmla="*/ 1165015 h 1845279"/>
                <a:gd name="connsiteX2" fmla="*/ 0 w 2278207"/>
                <a:gd name="connsiteY2" fmla="*/ 1845279 h 1845279"/>
                <a:gd name="connsiteX0" fmla="*/ 2264135 w 2278207"/>
                <a:gd name="connsiteY0" fmla="*/ 0 h 1845279"/>
                <a:gd name="connsiteX1" fmla="*/ 1985317 w 2278207"/>
                <a:gd name="connsiteY1" fmla="*/ 1165015 h 1845279"/>
                <a:gd name="connsiteX2" fmla="*/ 0 w 2278207"/>
                <a:gd name="connsiteY2" fmla="*/ 1845279 h 1845279"/>
                <a:gd name="connsiteX0" fmla="*/ 2264135 w 2275287"/>
                <a:gd name="connsiteY0" fmla="*/ 0 h 1845279"/>
                <a:gd name="connsiteX1" fmla="*/ 1909955 w 2275287"/>
                <a:gd name="connsiteY1" fmla="*/ 1319229 h 1845279"/>
                <a:gd name="connsiteX2" fmla="*/ 0 w 2275287"/>
                <a:gd name="connsiteY2" fmla="*/ 1845279 h 1845279"/>
                <a:gd name="connsiteX0" fmla="*/ 2264135 w 2280152"/>
                <a:gd name="connsiteY0" fmla="*/ 0 h 1845279"/>
                <a:gd name="connsiteX1" fmla="*/ 1909955 w 2280152"/>
                <a:gd name="connsiteY1" fmla="*/ 1319229 h 1845279"/>
                <a:gd name="connsiteX2" fmla="*/ 0 w 2280152"/>
                <a:gd name="connsiteY2" fmla="*/ 1845279 h 1845279"/>
                <a:gd name="connsiteX0" fmla="*/ 2264135 w 2280152"/>
                <a:gd name="connsiteY0" fmla="*/ 0 h 1845279"/>
                <a:gd name="connsiteX1" fmla="*/ 1909955 w 2280152"/>
                <a:gd name="connsiteY1" fmla="*/ 1319229 h 1845279"/>
                <a:gd name="connsiteX2" fmla="*/ 0 w 2280152"/>
                <a:gd name="connsiteY2" fmla="*/ 1845279 h 18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0152" h="1845279">
                  <a:moveTo>
                    <a:pt x="2264135" y="0"/>
                  </a:moveTo>
                  <a:cubicBezTo>
                    <a:pt x="2336876" y="620613"/>
                    <a:pt x="2151937" y="1037384"/>
                    <a:pt x="1909955" y="1319229"/>
                  </a:cubicBezTo>
                  <a:cubicBezTo>
                    <a:pt x="1567490" y="1800645"/>
                    <a:pt x="0" y="1845279"/>
                    <a:pt x="0" y="1845279"/>
                  </a:cubicBezTo>
                </a:path>
              </a:pathLst>
            </a:custGeom>
            <a:ln w="5080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5775233" y="3904715"/>
            <a:ext cx="2277404" cy="1254590"/>
          </a:xfrm>
          <a:custGeom>
            <a:avLst/>
            <a:gdLst>
              <a:gd name="connsiteX0" fmla="*/ 2338038 w 2338038"/>
              <a:gd name="connsiteY0" fmla="*/ 0 h 412551"/>
              <a:gd name="connsiteX1" fmla="*/ 815790 w 2338038"/>
              <a:gd name="connsiteY1" fmla="*/ 412132 h 412551"/>
              <a:gd name="connsiteX2" fmla="*/ 0 w 2338038"/>
              <a:gd name="connsiteY2" fmla="*/ 84109 h 412551"/>
              <a:gd name="connsiteX0" fmla="*/ 2523063 w 2523063"/>
              <a:gd name="connsiteY0" fmla="*/ 0 h 817815"/>
              <a:gd name="connsiteX1" fmla="*/ 815790 w 2523063"/>
              <a:gd name="connsiteY1" fmla="*/ 807442 h 817815"/>
              <a:gd name="connsiteX2" fmla="*/ 0 w 2523063"/>
              <a:gd name="connsiteY2" fmla="*/ 479419 h 817815"/>
              <a:gd name="connsiteX0" fmla="*/ 2523063 w 2523063"/>
              <a:gd name="connsiteY0" fmla="*/ 0 h 817815"/>
              <a:gd name="connsiteX1" fmla="*/ 815790 w 2523063"/>
              <a:gd name="connsiteY1" fmla="*/ 807442 h 817815"/>
              <a:gd name="connsiteX2" fmla="*/ 0 w 2523063"/>
              <a:gd name="connsiteY2" fmla="*/ 479419 h 817815"/>
              <a:gd name="connsiteX0" fmla="*/ 2523063 w 2523063"/>
              <a:gd name="connsiteY0" fmla="*/ 0 h 966649"/>
              <a:gd name="connsiteX1" fmla="*/ 1463376 w 2523063"/>
              <a:gd name="connsiteY1" fmla="*/ 958837 h 966649"/>
              <a:gd name="connsiteX2" fmla="*/ 0 w 2523063"/>
              <a:gd name="connsiteY2" fmla="*/ 479419 h 966649"/>
              <a:gd name="connsiteX0" fmla="*/ 1141047 w 1141047"/>
              <a:gd name="connsiteY0" fmla="*/ 0 h 1757868"/>
              <a:gd name="connsiteX1" fmla="*/ 81360 w 1141047"/>
              <a:gd name="connsiteY1" fmla="*/ 958837 h 1757868"/>
              <a:gd name="connsiteX2" fmla="*/ 72950 w 1141047"/>
              <a:gd name="connsiteY2" fmla="*/ 1757868 h 1757868"/>
              <a:gd name="connsiteX0" fmla="*/ 1068097 w 1068097"/>
              <a:gd name="connsiteY0" fmla="*/ 0 h 1757868"/>
              <a:gd name="connsiteX1" fmla="*/ 285947 w 1068097"/>
              <a:gd name="connsiteY1" fmla="*/ 857907 h 1757868"/>
              <a:gd name="connsiteX2" fmla="*/ 0 w 1068097"/>
              <a:gd name="connsiteY2" fmla="*/ 1757868 h 1757868"/>
              <a:gd name="connsiteX0" fmla="*/ 1068097 w 1069817"/>
              <a:gd name="connsiteY0" fmla="*/ 0 h 1757868"/>
              <a:gd name="connsiteX1" fmla="*/ 285947 w 1069817"/>
              <a:gd name="connsiteY1" fmla="*/ 857907 h 1757868"/>
              <a:gd name="connsiteX2" fmla="*/ 0 w 1069817"/>
              <a:gd name="connsiteY2" fmla="*/ 1757868 h 1757868"/>
              <a:gd name="connsiteX0" fmla="*/ 1068097 w 1069577"/>
              <a:gd name="connsiteY0" fmla="*/ 0 h 1757868"/>
              <a:gd name="connsiteX1" fmla="*/ 176614 w 1069577"/>
              <a:gd name="connsiteY1" fmla="*/ 832675 h 1757868"/>
              <a:gd name="connsiteX2" fmla="*/ 0 w 1069577"/>
              <a:gd name="connsiteY2" fmla="*/ 1757868 h 1757868"/>
              <a:gd name="connsiteX0" fmla="*/ 1091817 w 1093556"/>
              <a:gd name="connsiteY0" fmla="*/ 0 h 1757868"/>
              <a:gd name="connsiteX1" fmla="*/ 200334 w 1093556"/>
              <a:gd name="connsiteY1" fmla="*/ 832675 h 1757868"/>
              <a:gd name="connsiteX2" fmla="*/ 23720 w 1093556"/>
              <a:gd name="connsiteY2" fmla="*/ 1757868 h 1757868"/>
              <a:gd name="connsiteX0" fmla="*/ 748509 w 750755"/>
              <a:gd name="connsiteY0" fmla="*/ 0 h 1799922"/>
              <a:gd name="connsiteX1" fmla="*/ 176614 w 750755"/>
              <a:gd name="connsiteY1" fmla="*/ 874729 h 1799922"/>
              <a:gd name="connsiteX2" fmla="*/ 0 w 750755"/>
              <a:gd name="connsiteY2" fmla="*/ 1799922 h 1799922"/>
              <a:gd name="connsiteX0" fmla="*/ 572321 w 574182"/>
              <a:gd name="connsiteY0" fmla="*/ 0 h 1012048"/>
              <a:gd name="connsiteX1" fmla="*/ 426 w 574182"/>
              <a:gd name="connsiteY1" fmla="*/ 874729 h 1012048"/>
              <a:gd name="connsiteX2" fmla="*/ 471398 w 574182"/>
              <a:gd name="connsiteY2" fmla="*/ 1009302 h 1012048"/>
              <a:gd name="connsiteX0" fmla="*/ 100923 w 164002"/>
              <a:gd name="connsiteY0" fmla="*/ 0 h 1009302"/>
              <a:gd name="connsiteX1" fmla="*/ 159794 w 164002"/>
              <a:gd name="connsiteY1" fmla="*/ 647635 h 1009302"/>
              <a:gd name="connsiteX2" fmla="*/ 0 w 164002"/>
              <a:gd name="connsiteY2" fmla="*/ 1009302 h 1009302"/>
              <a:gd name="connsiteX0" fmla="*/ 335384 w 340520"/>
              <a:gd name="connsiteY0" fmla="*/ 0 h 1181659"/>
              <a:gd name="connsiteX1" fmla="*/ 159794 w 340520"/>
              <a:gd name="connsiteY1" fmla="*/ 819992 h 1181659"/>
              <a:gd name="connsiteX2" fmla="*/ 0 w 340520"/>
              <a:gd name="connsiteY2" fmla="*/ 1181659 h 1181659"/>
              <a:gd name="connsiteX0" fmla="*/ 335384 w 335384"/>
              <a:gd name="connsiteY0" fmla="*/ 0 h 1181659"/>
              <a:gd name="connsiteX1" fmla="*/ 159794 w 335384"/>
              <a:gd name="connsiteY1" fmla="*/ 819992 h 1181659"/>
              <a:gd name="connsiteX2" fmla="*/ 0 w 335384"/>
              <a:gd name="connsiteY2" fmla="*/ 1181659 h 1181659"/>
              <a:gd name="connsiteX0" fmla="*/ 2102217 w 2102217"/>
              <a:gd name="connsiteY0" fmla="*/ 0 h 1254230"/>
              <a:gd name="connsiteX1" fmla="*/ 1926627 w 2102217"/>
              <a:gd name="connsiteY1" fmla="*/ 819992 h 1254230"/>
              <a:gd name="connsiteX2" fmla="*/ 0 w 2102217"/>
              <a:gd name="connsiteY2" fmla="*/ 1254230 h 1254230"/>
              <a:gd name="connsiteX0" fmla="*/ 2102217 w 2102217"/>
              <a:gd name="connsiteY0" fmla="*/ 0 h 1254230"/>
              <a:gd name="connsiteX1" fmla="*/ 1708913 w 2102217"/>
              <a:gd name="connsiteY1" fmla="*/ 928849 h 1254230"/>
              <a:gd name="connsiteX2" fmla="*/ 0 w 2102217"/>
              <a:gd name="connsiteY2" fmla="*/ 1254230 h 1254230"/>
              <a:gd name="connsiteX0" fmla="*/ 2102217 w 2102217"/>
              <a:gd name="connsiteY0" fmla="*/ 0 h 1254590"/>
              <a:gd name="connsiteX1" fmla="*/ 1708913 w 2102217"/>
              <a:gd name="connsiteY1" fmla="*/ 928849 h 1254590"/>
              <a:gd name="connsiteX2" fmla="*/ 0 w 2102217"/>
              <a:gd name="connsiteY2" fmla="*/ 1254230 h 1254590"/>
              <a:gd name="connsiteX0" fmla="*/ 2102217 w 2102217"/>
              <a:gd name="connsiteY0" fmla="*/ 0 h 1254590"/>
              <a:gd name="connsiteX1" fmla="*/ 1708913 w 2102217"/>
              <a:gd name="connsiteY1" fmla="*/ 928849 h 1254590"/>
              <a:gd name="connsiteX2" fmla="*/ 0 w 2102217"/>
              <a:gd name="connsiteY2" fmla="*/ 1254230 h 125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2217" h="1254590">
                <a:moveTo>
                  <a:pt x="2102217" y="0"/>
                </a:moveTo>
                <a:cubicBezTo>
                  <a:pt x="2040981" y="357542"/>
                  <a:pt x="1993688" y="669918"/>
                  <a:pt x="1708913" y="928849"/>
                </a:cubicBezTo>
                <a:cubicBezTo>
                  <a:pt x="1407391" y="1278495"/>
                  <a:pt x="0" y="1254230"/>
                  <a:pt x="0" y="1254230"/>
                </a:cubicBezTo>
              </a:path>
            </a:pathLst>
          </a:custGeom>
          <a:ln w="508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5318948">
            <a:off x="6905121" y="2638295"/>
            <a:ext cx="774441" cy="613991"/>
          </a:xfrm>
          <a:custGeom>
            <a:avLst/>
            <a:gdLst>
              <a:gd name="connsiteX0" fmla="*/ 2338038 w 2338038"/>
              <a:gd name="connsiteY0" fmla="*/ 0 h 412551"/>
              <a:gd name="connsiteX1" fmla="*/ 815790 w 2338038"/>
              <a:gd name="connsiteY1" fmla="*/ 412132 h 412551"/>
              <a:gd name="connsiteX2" fmla="*/ 0 w 2338038"/>
              <a:gd name="connsiteY2" fmla="*/ 84109 h 412551"/>
              <a:gd name="connsiteX0" fmla="*/ 2523063 w 2523063"/>
              <a:gd name="connsiteY0" fmla="*/ 0 h 817815"/>
              <a:gd name="connsiteX1" fmla="*/ 815790 w 2523063"/>
              <a:gd name="connsiteY1" fmla="*/ 807442 h 817815"/>
              <a:gd name="connsiteX2" fmla="*/ 0 w 2523063"/>
              <a:gd name="connsiteY2" fmla="*/ 479419 h 817815"/>
              <a:gd name="connsiteX0" fmla="*/ 2523063 w 2523063"/>
              <a:gd name="connsiteY0" fmla="*/ 0 h 817815"/>
              <a:gd name="connsiteX1" fmla="*/ 815790 w 2523063"/>
              <a:gd name="connsiteY1" fmla="*/ 807442 h 817815"/>
              <a:gd name="connsiteX2" fmla="*/ 0 w 2523063"/>
              <a:gd name="connsiteY2" fmla="*/ 479419 h 817815"/>
              <a:gd name="connsiteX0" fmla="*/ 2523063 w 2523063"/>
              <a:gd name="connsiteY0" fmla="*/ 0 h 966649"/>
              <a:gd name="connsiteX1" fmla="*/ 1463376 w 2523063"/>
              <a:gd name="connsiteY1" fmla="*/ 958837 h 966649"/>
              <a:gd name="connsiteX2" fmla="*/ 0 w 2523063"/>
              <a:gd name="connsiteY2" fmla="*/ 479419 h 966649"/>
              <a:gd name="connsiteX0" fmla="*/ 1141047 w 1141047"/>
              <a:gd name="connsiteY0" fmla="*/ 0 h 1757868"/>
              <a:gd name="connsiteX1" fmla="*/ 81360 w 1141047"/>
              <a:gd name="connsiteY1" fmla="*/ 958837 h 1757868"/>
              <a:gd name="connsiteX2" fmla="*/ 72950 w 1141047"/>
              <a:gd name="connsiteY2" fmla="*/ 1757868 h 1757868"/>
              <a:gd name="connsiteX0" fmla="*/ 1068097 w 1068097"/>
              <a:gd name="connsiteY0" fmla="*/ 0 h 1757868"/>
              <a:gd name="connsiteX1" fmla="*/ 285947 w 1068097"/>
              <a:gd name="connsiteY1" fmla="*/ 857907 h 1757868"/>
              <a:gd name="connsiteX2" fmla="*/ 0 w 1068097"/>
              <a:gd name="connsiteY2" fmla="*/ 1757868 h 1757868"/>
              <a:gd name="connsiteX0" fmla="*/ 1068097 w 1069817"/>
              <a:gd name="connsiteY0" fmla="*/ 0 h 1757868"/>
              <a:gd name="connsiteX1" fmla="*/ 285947 w 1069817"/>
              <a:gd name="connsiteY1" fmla="*/ 857907 h 1757868"/>
              <a:gd name="connsiteX2" fmla="*/ 0 w 1069817"/>
              <a:gd name="connsiteY2" fmla="*/ 1757868 h 1757868"/>
              <a:gd name="connsiteX0" fmla="*/ 1068097 w 1069577"/>
              <a:gd name="connsiteY0" fmla="*/ 0 h 1757868"/>
              <a:gd name="connsiteX1" fmla="*/ 176614 w 1069577"/>
              <a:gd name="connsiteY1" fmla="*/ 832675 h 1757868"/>
              <a:gd name="connsiteX2" fmla="*/ 0 w 1069577"/>
              <a:gd name="connsiteY2" fmla="*/ 1757868 h 1757868"/>
              <a:gd name="connsiteX0" fmla="*/ 1091817 w 1093556"/>
              <a:gd name="connsiteY0" fmla="*/ 0 h 1757868"/>
              <a:gd name="connsiteX1" fmla="*/ 200334 w 1093556"/>
              <a:gd name="connsiteY1" fmla="*/ 832675 h 1757868"/>
              <a:gd name="connsiteX2" fmla="*/ 23720 w 1093556"/>
              <a:gd name="connsiteY2" fmla="*/ 1757868 h 1757868"/>
              <a:gd name="connsiteX0" fmla="*/ 748509 w 750755"/>
              <a:gd name="connsiteY0" fmla="*/ 0 h 1799922"/>
              <a:gd name="connsiteX1" fmla="*/ 176614 w 750755"/>
              <a:gd name="connsiteY1" fmla="*/ 874729 h 1799922"/>
              <a:gd name="connsiteX2" fmla="*/ 0 w 750755"/>
              <a:gd name="connsiteY2" fmla="*/ 1799922 h 1799922"/>
              <a:gd name="connsiteX0" fmla="*/ 572321 w 574182"/>
              <a:gd name="connsiteY0" fmla="*/ 0 h 1012048"/>
              <a:gd name="connsiteX1" fmla="*/ 426 w 574182"/>
              <a:gd name="connsiteY1" fmla="*/ 874729 h 1012048"/>
              <a:gd name="connsiteX2" fmla="*/ 471398 w 574182"/>
              <a:gd name="connsiteY2" fmla="*/ 1009302 h 1012048"/>
              <a:gd name="connsiteX0" fmla="*/ 100923 w 164002"/>
              <a:gd name="connsiteY0" fmla="*/ 0 h 1009302"/>
              <a:gd name="connsiteX1" fmla="*/ 159794 w 164002"/>
              <a:gd name="connsiteY1" fmla="*/ 647635 h 1009302"/>
              <a:gd name="connsiteX2" fmla="*/ 0 w 164002"/>
              <a:gd name="connsiteY2" fmla="*/ 1009302 h 1009302"/>
              <a:gd name="connsiteX0" fmla="*/ 597126 w 694719"/>
              <a:gd name="connsiteY0" fmla="*/ 0 h 737294"/>
              <a:gd name="connsiteX1" fmla="*/ 655997 w 694719"/>
              <a:gd name="connsiteY1" fmla="*/ 647635 h 737294"/>
              <a:gd name="connsiteX2" fmla="*/ 0 w 694719"/>
              <a:gd name="connsiteY2" fmla="*/ 731743 h 737294"/>
              <a:gd name="connsiteX0" fmla="*/ 597126 w 606455"/>
              <a:gd name="connsiteY0" fmla="*/ 0 h 731743"/>
              <a:gd name="connsiteX1" fmla="*/ 445742 w 606455"/>
              <a:gd name="connsiteY1" fmla="*/ 605581 h 731743"/>
              <a:gd name="connsiteX2" fmla="*/ 0 w 606455"/>
              <a:gd name="connsiteY2" fmla="*/ 731743 h 731743"/>
              <a:gd name="connsiteX0" fmla="*/ 714869 w 720132"/>
              <a:gd name="connsiteY0" fmla="*/ 0 h 613991"/>
              <a:gd name="connsiteX1" fmla="*/ 445742 w 720132"/>
              <a:gd name="connsiteY1" fmla="*/ 487829 h 613991"/>
              <a:gd name="connsiteX2" fmla="*/ 0 w 720132"/>
              <a:gd name="connsiteY2" fmla="*/ 613991 h 613991"/>
              <a:gd name="connsiteX0" fmla="*/ 714869 w 714869"/>
              <a:gd name="connsiteY0" fmla="*/ 0 h 613991"/>
              <a:gd name="connsiteX1" fmla="*/ 445742 w 714869"/>
              <a:gd name="connsiteY1" fmla="*/ 487829 h 613991"/>
              <a:gd name="connsiteX2" fmla="*/ 0 w 714869"/>
              <a:gd name="connsiteY2" fmla="*/ 613991 h 61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869" h="613991">
                <a:moveTo>
                  <a:pt x="714869" y="0"/>
                </a:moveTo>
                <a:cubicBezTo>
                  <a:pt x="686835" y="375685"/>
                  <a:pt x="564887" y="385497"/>
                  <a:pt x="445742" y="487829"/>
                </a:cubicBezTo>
                <a:cubicBezTo>
                  <a:pt x="326597" y="590161"/>
                  <a:pt x="0" y="613991"/>
                  <a:pt x="0" y="613991"/>
                </a:cubicBezTo>
              </a:path>
            </a:pathLst>
          </a:custGeom>
          <a:ln w="508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664" y="188640"/>
            <a:ext cx="6691908" cy="914400"/>
          </a:xfrm>
        </p:spPr>
        <p:txBody>
          <a:bodyPr/>
          <a:lstStyle/>
          <a:p>
            <a:r>
              <a:rPr lang="en-US" cap="small" dirty="0" err="1"/>
              <a:t>n</a:t>
            </a:r>
            <a:r>
              <a:rPr lang="en-US" cap="small" dirty="0" err="1" smtClean="0"/>
              <a:t>ist</a:t>
            </a:r>
            <a:r>
              <a:rPr lang="en-US" dirty="0" smtClean="0"/>
              <a:t> smart-grid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Nanogrid master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828800"/>
            <a:ext cx="8420100" cy="4336504"/>
          </a:xfrm>
        </p:spPr>
        <p:txBody>
          <a:bodyPr/>
          <a:lstStyle/>
          <a:p>
            <a:r>
              <a:rPr lang="en-US" dirty="0" smtClean="0"/>
              <a:t>Monitors all controlled devices</a:t>
            </a:r>
          </a:p>
          <a:p>
            <a:r>
              <a:rPr lang="en-US" dirty="0" smtClean="0"/>
              <a:t>Use predictive techniques to anticipate usage</a:t>
            </a:r>
          </a:p>
          <a:p>
            <a:r>
              <a:rPr lang="en-US" dirty="0" smtClean="0"/>
              <a:t>Record actual use (can be audited)</a:t>
            </a:r>
          </a:p>
          <a:p>
            <a:pPr lvl="1"/>
            <a:r>
              <a:rPr lang="en-US" dirty="0" smtClean="0"/>
              <a:t>Response when controlled—for markets</a:t>
            </a:r>
          </a:p>
          <a:p>
            <a:pPr lvl="1"/>
            <a:r>
              <a:rPr lang="en-US" dirty="0" smtClean="0"/>
              <a:t>All use—for customer information</a:t>
            </a:r>
          </a:p>
          <a:p>
            <a:r>
              <a:rPr lang="en-US" dirty="0" smtClean="0"/>
              <a:t>Allow customer programming</a:t>
            </a:r>
          </a:p>
          <a:p>
            <a:r>
              <a:rPr lang="en-US" dirty="0" smtClean="0"/>
              <a:t>Respond to system costs and conditions</a:t>
            </a:r>
          </a:p>
          <a:p>
            <a:r>
              <a:rPr lang="en-US" dirty="0" smtClean="0"/>
              <a:t>Provides some randomness</a:t>
            </a:r>
          </a:p>
          <a:p>
            <a:r>
              <a:rPr lang="en-US" dirty="0" smtClean="0"/>
              <a:t>Allow secure vendor software updates</a:t>
            </a:r>
          </a:p>
        </p:txBody>
      </p:sp>
    </p:spTree>
    <p:extLst>
      <p:ext uri="{BB962C8B-B14F-4D97-AF65-F5344CB8AC3E}">
        <p14:creationId xmlns:p14="http://schemas.microsoft.com/office/powerpoint/2010/main" val="39907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collective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Private/competitive marketplace</a:t>
            </a:r>
          </a:p>
          <a:p>
            <a:r>
              <a:rPr lang="en-US" dirty="0"/>
              <a:t>Communicate with market and system operators</a:t>
            </a:r>
          </a:p>
          <a:p>
            <a:r>
              <a:rPr lang="en-US" dirty="0"/>
              <a:t>Communicate with master controllers</a:t>
            </a:r>
          </a:p>
          <a:p>
            <a:r>
              <a:rPr lang="en-US" dirty="0"/>
              <a:t>Performs record-</a:t>
            </a:r>
            <a:r>
              <a:rPr lang="en-US" dirty="0" smtClean="0"/>
              <a:t>keeping (can be audited)</a:t>
            </a:r>
            <a:endParaRPr lang="en-US" dirty="0"/>
          </a:p>
          <a:p>
            <a:r>
              <a:rPr lang="en-US" dirty="0"/>
              <a:t>Collects and distributes funds</a:t>
            </a:r>
          </a:p>
          <a:p>
            <a:r>
              <a:rPr lang="en-US" dirty="0" smtClean="0"/>
              <a:t>Stores customer usage</a:t>
            </a:r>
          </a:p>
          <a:p>
            <a:r>
              <a:rPr lang="en-US" dirty="0" smtClean="0"/>
              <a:t>Offers various customer pricing ‘plans’ and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5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 multiple providers (not utility)</a:t>
            </a:r>
          </a:p>
          <a:p>
            <a:r>
              <a:rPr lang="en-US" dirty="0" smtClean="0"/>
              <a:t>Use private capital (and risk)</a:t>
            </a:r>
          </a:p>
          <a:p>
            <a:r>
              <a:rPr lang="en-US" dirty="0" smtClean="0"/>
              <a:t>Smart-phone/internet oriented--the ‘cool’ factor</a:t>
            </a:r>
          </a:p>
          <a:p>
            <a:pPr lvl="1"/>
            <a:r>
              <a:rPr lang="en-US" dirty="0" smtClean="0"/>
              <a:t>Customer acceptance</a:t>
            </a:r>
          </a:p>
          <a:p>
            <a:pPr lvl="1"/>
            <a:r>
              <a:rPr lang="en-US" dirty="0" smtClean="0"/>
              <a:t>Easy interface</a:t>
            </a:r>
          </a:p>
          <a:p>
            <a:pPr lvl="1"/>
            <a:r>
              <a:rPr lang="en-US" dirty="0" smtClean="0"/>
              <a:t>Insulates customers from details (they mostly don’t care)</a:t>
            </a:r>
          </a:p>
          <a:p>
            <a:r>
              <a:rPr lang="en-US" dirty="0" smtClean="0"/>
              <a:t>Flexible—can update master controllers as needed</a:t>
            </a:r>
          </a:p>
          <a:p>
            <a:r>
              <a:rPr lang="en-US" dirty="0" smtClean="0"/>
              <a:t>Track and control individual customers</a:t>
            </a:r>
          </a:p>
          <a:p>
            <a:pPr lvl="1"/>
            <a:r>
              <a:rPr lang="en-US" dirty="0" smtClean="0"/>
              <a:t>Locations are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massive </a:t>
            </a:r>
            <a:r>
              <a:rPr lang="en-US" dirty="0" smtClean="0"/>
              <a:t>response—introduce randomness</a:t>
            </a:r>
            <a:endParaRPr lang="en-US" dirty="0"/>
          </a:p>
          <a:p>
            <a:r>
              <a:rPr lang="en-US" dirty="0"/>
              <a:t>Timely demand </a:t>
            </a:r>
            <a:r>
              <a:rPr lang="en-US" dirty="0" smtClean="0"/>
              <a:t>response—local control</a:t>
            </a:r>
            <a:endParaRPr lang="en-US" dirty="0"/>
          </a:p>
          <a:p>
            <a:r>
              <a:rPr lang="en-US" dirty="0"/>
              <a:t>Frequency </a:t>
            </a:r>
            <a:r>
              <a:rPr lang="en-US" dirty="0" smtClean="0"/>
              <a:t>and voltage control—local control</a:t>
            </a:r>
            <a:endParaRPr lang="en-US" dirty="0"/>
          </a:p>
          <a:p>
            <a:r>
              <a:rPr lang="en-US" dirty="0" smtClean="0"/>
              <a:t>Communication </a:t>
            </a:r>
            <a:r>
              <a:rPr lang="en-US" dirty="0"/>
              <a:t>speed and </a:t>
            </a:r>
            <a:r>
              <a:rPr lang="en-US" dirty="0" smtClean="0"/>
              <a:t>delays</a:t>
            </a:r>
          </a:p>
          <a:p>
            <a:pPr lvl="1"/>
            <a:r>
              <a:rPr lang="en-US" dirty="0" smtClean="0"/>
              <a:t>Pricing can be slow (minutes)</a:t>
            </a:r>
          </a:p>
          <a:p>
            <a:pPr lvl="1"/>
            <a:r>
              <a:rPr lang="en-US" dirty="0" smtClean="0"/>
              <a:t>Frequency &amp; voltage instantaneous</a:t>
            </a:r>
            <a:endParaRPr lang="en-US" dirty="0"/>
          </a:p>
          <a:p>
            <a:r>
              <a:rPr lang="en-US" dirty="0"/>
              <a:t>Record </a:t>
            </a:r>
            <a:r>
              <a:rPr lang="en-US" dirty="0" smtClean="0"/>
              <a:t>keeping—handled by collective providers</a:t>
            </a:r>
            <a:endParaRPr lang="en-US" dirty="0"/>
          </a:p>
          <a:p>
            <a:r>
              <a:rPr lang="en-US" dirty="0" smtClean="0"/>
              <a:t>Security—remote software update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29348"/>
      </p:ext>
    </p:extLst>
  </p:cSld>
  <p:clrMapOvr>
    <a:masterClrMapping/>
  </p:clrMapOvr>
</p:sld>
</file>

<file path=ppt/theme/theme1.xml><?xml version="1.0" encoding="utf-8"?>
<a:theme xmlns:a="http://schemas.openxmlformats.org/drawingml/2006/main" name="Cigré GOTF 20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Cigré GOTF 2015.potx</Template>
  <TotalTime>6369</TotalTime>
  <Words>321</Words>
  <Application>Microsoft Office PowerPoint</Application>
  <PresentationFormat>A4 Paper (210x297 mm)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Cigré GOTF 2015</vt:lpstr>
      <vt:lpstr>PowerPoint Presentation</vt:lpstr>
      <vt:lpstr>Trends</vt:lpstr>
      <vt:lpstr>What’s the problem?</vt:lpstr>
      <vt:lpstr>What is the nanogrid</vt:lpstr>
      <vt:lpstr>nist smart-grid domains</vt:lpstr>
      <vt:lpstr>Nanogrid master controller</vt:lpstr>
      <vt:lpstr>The collective providers</vt:lpstr>
      <vt:lpstr>Benefits</vt:lpstr>
      <vt:lpstr>Solutions</vt:lpstr>
      <vt:lpstr>Remaining obstacles</vt:lpstr>
      <vt:lpstr>PowerPoint Presentation</vt:lpstr>
    </vt:vector>
  </TitlesOfParts>
  <Company>Western Power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Preferential Subject #3</dc:title>
  <dc:creator>Western Power User</dc:creator>
  <cp:lastModifiedBy>rbush</cp:lastModifiedBy>
  <cp:revision>275</cp:revision>
  <cp:lastPrinted>2015-10-05T22:27:09Z</cp:lastPrinted>
  <dcterms:created xsi:type="dcterms:W3CDTF">2002-08-15T07:15:00Z</dcterms:created>
  <dcterms:modified xsi:type="dcterms:W3CDTF">2015-10-10T02:22:12Z</dcterms:modified>
</cp:coreProperties>
</file>